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1" r:id="rId3"/>
    <p:sldId id="259" r:id="rId4"/>
    <p:sldId id="262" r:id="rId5"/>
    <p:sldId id="260" r:id="rId6"/>
    <p:sldId id="263"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8B2992-EFAC-4BBC-8699-9D1161CB257A}" type="datetimeFigureOut">
              <a:rPr lang="en-US" smtClean="0"/>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185367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8B2992-EFAC-4BBC-8699-9D1161CB257A}" type="datetimeFigureOut">
              <a:rPr lang="en-US" smtClean="0"/>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41160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8B2992-EFAC-4BBC-8699-9D1161CB257A}" type="datetimeFigureOut">
              <a:rPr lang="en-US" smtClean="0"/>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1507338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8B2992-EFAC-4BBC-8699-9D1161CB257A}" type="datetimeFigureOut">
              <a:rPr lang="en-US" smtClean="0"/>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946226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8B2992-EFAC-4BBC-8699-9D1161CB257A}" type="datetimeFigureOut">
              <a:rPr lang="en-US" smtClean="0"/>
              <a:t>6/18/2013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3580591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8B2992-EFAC-4BBC-8699-9D1161CB257A}" type="datetimeFigureOut">
              <a:rPr lang="en-US" smtClean="0"/>
              <a:t>6/18/2013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14096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8B2992-EFAC-4BBC-8699-9D1161CB257A}" type="datetimeFigureOut">
              <a:rPr lang="en-US" smtClean="0"/>
              <a:t>6/18/2013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1778554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8B2992-EFAC-4BBC-8699-9D1161CB257A}" type="datetimeFigureOut">
              <a:rPr lang="en-US" smtClean="0"/>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2642145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8B2992-EFAC-4BBC-8699-9D1161CB257A}" type="datetimeFigureOut">
              <a:rPr lang="en-US" smtClean="0"/>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2444730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8B2992-EFAC-4BBC-8699-9D1161CB257A}" type="datetimeFigureOut">
              <a:rPr lang="en-US" smtClean="0"/>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3648073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8B2992-EFAC-4BBC-8699-9D1161CB257A}" type="datetimeFigureOut">
              <a:rPr lang="en-US" smtClean="0"/>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9BFD3-BE5D-40C8-8A5E-E1CB13F0CF36}" type="slidenum">
              <a:rPr lang="en-US" smtClean="0"/>
              <a:t>‹#›</a:t>
            </a:fld>
            <a:endParaRPr lang="en-US"/>
          </a:p>
        </p:txBody>
      </p:sp>
    </p:spTree>
    <p:extLst>
      <p:ext uri="{BB962C8B-B14F-4D97-AF65-F5344CB8AC3E}">
        <p14:creationId xmlns:p14="http://schemas.microsoft.com/office/powerpoint/2010/main" val="404138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8B2992-EFAC-4BBC-8699-9D1161CB257A}" type="datetimeFigureOut">
              <a:rPr lang="en-US" smtClean="0"/>
              <a:t>6/18/2013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19BFD3-BE5D-40C8-8A5E-E1CB13F0CF36}" type="slidenum">
              <a:rPr lang="en-US" smtClean="0"/>
              <a:t>‹#›</a:t>
            </a:fld>
            <a:endParaRPr lang="en-US"/>
          </a:p>
        </p:txBody>
      </p:sp>
    </p:spTree>
    <p:extLst>
      <p:ext uri="{BB962C8B-B14F-4D97-AF65-F5344CB8AC3E}">
        <p14:creationId xmlns:p14="http://schemas.microsoft.com/office/powerpoint/2010/main" val="3713762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Comparisons with Chinese Practice</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US" dirty="0" smtClean="0"/>
              <a:t>1993/2001 Examination Guidelines – 4.1, Chapter 10 of Part 2 (“Sufficiency of Disclosure”)</a:t>
            </a:r>
          </a:p>
          <a:p>
            <a:pPr lvl="1"/>
            <a:r>
              <a:rPr lang="en-US" dirty="0" smtClean="0"/>
              <a:t>For an application for a chemical product invention, the use and technical effect of the product shall be </a:t>
            </a:r>
            <a:r>
              <a:rPr lang="en-US" i="1" dirty="0" smtClean="0"/>
              <a:t>sufficiently </a:t>
            </a:r>
            <a:r>
              <a:rPr lang="en-US" dirty="0" smtClean="0"/>
              <a:t>disclosed.</a:t>
            </a:r>
          </a:p>
          <a:p>
            <a:r>
              <a:rPr lang="en-US" dirty="0" smtClean="0"/>
              <a:t>2006/2010</a:t>
            </a:r>
          </a:p>
          <a:p>
            <a:pPr lvl="1"/>
            <a:r>
              <a:rPr lang="en-US" dirty="0" smtClean="0"/>
              <a:t>For an application for a chemical product invention, the use and/or technical effect of the product shall be </a:t>
            </a:r>
            <a:r>
              <a:rPr lang="en-US" i="1" dirty="0" smtClean="0"/>
              <a:t>completely </a:t>
            </a:r>
            <a:r>
              <a:rPr lang="en-US" dirty="0" smtClean="0"/>
              <a:t>disclosed.</a:t>
            </a:r>
          </a:p>
          <a:p>
            <a:r>
              <a:rPr lang="en-US" dirty="0" smtClean="0">
                <a:solidFill>
                  <a:schemeClr val="tx2"/>
                </a:solidFill>
              </a:rPr>
              <a:t>US (1991)</a:t>
            </a:r>
          </a:p>
          <a:p>
            <a:pPr lvl="1"/>
            <a:r>
              <a:rPr lang="en-US" dirty="0" smtClean="0">
                <a:solidFill>
                  <a:schemeClr val="tx2"/>
                </a:solidFill>
              </a:rPr>
              <a:t>“there must be </a:t>
            </a:r>
            <a:r>
              <a:rPr lang="en-US" i="1" dirty="0" smtClean="0">
                <a:solidFill>
                  <a:schemeClr val="tx2"/>
                </a:solidFill>
              </a:rPr>
              <a:t>sufficient disclosure</a:t>
            </a:r>
            <a:r>
              <a:rPr lang="en-US" dirty="0" smtClean="0">
                <a:solidFill>
                  <a:schemeClr val="tx2"/>
                </a:solidFill>
              </a:rPr>
              <a:t>, either through illustrative examples or terminology, to teach those of ordinary skill how to make and use the invention as broadly as it is claimed.” (In Re </a:t>
            </a:r>
            <a:r>
              <a:rPr lang="en-US" dirty="0" err="1" smtClean="0">
                <a:solidFill>
                  <a:schemeClr val="tx2"/>
                </a:solidFill>
              </a:rPr>
              <a:t>Vaeck</a:t>
            </a:r>
            <a:r>
              <a:rPr lang="en-US" dirty="0" smtClean="0">
                <a:solidFill>
                  <a:schemeClr val="tx2"/>
                </a:solidFill>
              </a:rPr>
              <a:t>, 1991)</a:t>
            </a:r>
            <a:endParaRPr lang="en-US" dirty="0">
              <a:solidFill>
                <a:schemeClr val="tx2"/>
              </a:solidFill>
            </a:endParaRPr>
          </a:p>
        </p:txBody>
      </p:sp>
    </p:spTree>
    <p:extLst>
      <p:ext uri="{BB962C8B-B14F-4D97-AF65-F5344CB8AC3E}">
        <p14:creationId xmlns:p14="http://schemas.microsoft.com/office/powerpoint/2010/main" val="3829352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dirty="0"/>
              <a:t>中国及中美专利审查指南比较分析</a:t>
            </a:r>
            <a:endParaRPr lang="en-US" dirty="0"/>
          </a:p>
        </p:txBody>
      </p:sp>
      <p:sp>
        <p:nvSpPr>
          <p:cNvPr id="3" name="Content Placeholder 2"/>
          <p:cNvSpPr>
            <a:spLocks noGrp="1"/>
          </p:cNvSpPr>
          <p:nvPr>
            <p:ph idx="1"/>
          </p:nvPr>
        </p:nvSpPr>
        <p:spPr/>
        <p:txBody>
          <a:bodyPr>
            <a:normAutofit fontScale="85000" lnSpcReduction="20000"/>
          </a:bodyPr>
          <a:lstStyle/>
          <a:p>
            <a:r>
              <a:rPr lang="en-US" dirty="0"/>
              <a:t>1993/2001 </a:t>
            </a:r>
            <a:r>
              <a:rPr lang="zh-CN" altLang="en-US" dirty="0" smtClean="0"/>
              <a:t>审查指南</a:t>
            </a:r>
            <a:r>
              <a:rPr lang="en-US" dirty="0" smtClean="0"/>
              <a:t>– </a:t>
            </a:r>
            <a:r>
              <a:rPr lang="zh-CN" altLang="en-US" dirty="0" smtClean="0"/>
              <a:t>第二部分第十章</a:t>
            </a:r>
            <a:r>
              <a:rPr lang="en-US" altLang="zh-CN" dirty="0" smtClean="0"/>
              <a:t>4.1</a:t>
            </a:r>
            <a:r>
              <a:rPr lang="zh-CN" altLang="en-US" dirty="0" smtClean="0"/>
              <a:t> 节</a:t>
            </a:r>
            <a:r>
              <a:rPr lang="en-US" dirty="0" smtClean="0"/>
              <a:t> (“</a:t>
            </a:r>
            <a:r>
              <a:rPr lang="zh-CN" altLang="en-US" dirty="0"/>
              <a:t>公开的充分性</a:t>
            </a:r>
            <a:r>
              <a:rPr lang="en-US" dirty="0" smtClean="0"/>
              <a:t>”)</a:t>
            </a:r>
            <a:endParaRPr lang="en-US" dirty="0"/>
          </a:p>
          <a:p>
            <a:pPr lvl="1"/>
            <a:r>
              <a:rPr lang="zh-CN" altLang="en-US" dirty="0" smtClean="0"/>
              <a:t>化学产品发明的专利申请，应</a:t>
            </a:r>
            <a:r>
              <a:rPr lang="zh-CN" altLang="en-US" i="1" dirty="0" smtClean="0"/>
              <a:t>充分</a:t>
            </a:r>
            <a:r>
              <a:rPr lang="zh-CN" altLang="en-US" dirty="0" smtClean="0"/>
              <a:t>披露该产品的</a:t>
            </a:r>
            <a:r>
              <a:rPr lang="zh-CN" altLang="en-US" dirty="0"/>
              <a:t>使用方</a:t>
            </a:r>
            <a:r>
              <a:rPr lang="zh-CN" altLang="en-US" dirty="0" smtClean="0"/>
              <a:t>法</a:t>
            </a:r>
            <a:r>
              <a:rPr lang="zh-CN" altLang="en-US" dirty="0"/>
              <a:t>和</a:t>
            </a:r>
            <a:r>
              <a:rPr lang="zh-CN" altLang="en-US" dirty="0" smtClean="0"/>
              <a:t>技术效果。</a:t>
            </a:r>
            <a:endParaRPr lang="en-US" altLang="zh-CN" dirty="0" smtClean="0"/>
          </a:p>
          <a:p>
            <a:r>
              <a:rPr lang="en-US" dirty="0"/>
              <a:t>2006/2010</a:t>
            </a:r>
          </a:p>
          <a:p>
            <a:pPr lvl="1"/>
            <a:r>
              <a:rPr lang="zh-CN" altLang="en-US" dirty="0"/>
              <a:t>化学产品发明的专利申请，</a:t>
            </a:r>
            <a:r>
              <a:rPr lang="zh-CN" altLang="en-US" dirty="0" smtClean="0"/>
              <a:t>应</a:t>
            </a:r>
            <a:r>
              <a:rPr lang="zh-CN" altLang="en-US" i="1" dirty="0"/>
              <a:t>完整的</a:t>
            </a:r>
            <a:r>
              <a:rPr lang="zh-CN" altLang="en-US" dirty="0" smtClean="0"/>
              <a:t>披</a:t>
            </a:r>
            <a:r>
              <a:rPr lang="zh-CN" altLang="en-US" dirty="0"/>
              <a:t>露该产品的使用方法</a:t>
            </a:r>
            <a:r>
              <a:rPr lang="zh-CN" altLang="en-US" dirty="0" smtClean="0"/>
              <a:t>和</a:t>
            </a:r>
            <a:r>
              <a:rPr lang="en-US" altLang="zh-CN" dirty="0" smtClean="0"/>
              <a:t>/</a:t>
            </a:r>
            <a:r>
              <a:rPr lang="zh-CN" altLang="en-US" dirty="0" smtClean="0"/>
              <a:t>或技术效果。</a:t>
            </a:r>
            <a:endParaRPr lang="en-US" altLang="zh-CN" dirty="0" smtClean="0"/>
          </a:p>
          <a:p>
            <a:pPr marL="457200" lvl="1" indent="0">
              <a:buNone/>
            </a:pPr>
            <a:endParaRPr lang="en-US" altLang="zh-CN" dirty="0" smtClean="0"/>
          </a:p>
          <a:p>
            <a:r>
              <a:rPr lang="zh-CN" altLang="en-US" dirty="0" smtClean="0">
                <a:solidFill>
                  <a:schemeClr val="tx2"/>
                </a:solidFill>
              </a:rPr>
              <a:t>美国</a:t>
            </a:r>
            <a:r>
              <a:rPr lang="en-US" dirty="0" smtClean="0">
                <a:solidFill>
                  <a:schemeClr val="tx2"/>
                </a:solidFill>
              </a:rPr>
              <a:t> </a:t>
            </a:r>
            <a:r>
              <a:rPr lang="en-US" dirty="0">
                <a:solidFill>
                  <a:schemeClr val="tx2"/>
                </a:solidFill>
              </a:rPr>
              <a:t>(1991)</a:t>
            </a:r>
          </a:p>
          <a:p>
            <a:pPr lvl="1"/>
            <a:r>
              <a:rPr lang="en-US" dirty="0" smtClean="0">
                <a:solidFill>
                  <a:schemeClr val="tx2"/>
                </a:solidFill>
              </a:rPr>
              <a:t>“</a:t>
            </a:r>
            <a:r>
              <a:rPr lang="en-US" altLang="zh-CN" dirty="0" smtClean="0">
                <a:solidFill>
                  <a:schemeClr val="tx2"/>
                </a:solidFill>
              </a:rPr>
              <a:t>[</a:t>
            </a:r>
            <a:r>
              <a:rPr lang="zh-CN" altLang="en-US" dirty="0" smtClean="0">
                <a:solidFill>
                  <a:schemeClr val="tx2"/>
                </a:solidFill>
              </a:rPr>
              <a:t>说明书</a:t>
            </a:r>
            <a:r>
              <a:rPr lang="en-US" altLang="zh-CN" dirty="0" smtClean="0">
                <a:solidFill>
                  <a:schemeClr val="tx2"/>
                </a:solidFill>
              </a:rPr>
              <a:t>]</a:t>
            </a:r>
            <a:r>
              <a:rPr lang="zh-CN" altLang="en-US" dirty="0" smtClean="0">
                <a:solidFill>
                  <a:schemeClr val="tx2"/>
                </a:solidFill>
              </a:rPr>
              <a:t>应通过示范性实施例或专业语言充分披露指导</a:t>
            </a:r>
            <a:r>
              <a:rPr lang="zh-CN" altLang="en-US" i="1" dirty="0" smtClean="0">
                <a:solidFill>
                  <a:schemeClr val="tx2"/>
                </a:solidFill>
              </a:rPr>
              <a:t>普通技术人员如何制造和使用</a:t>
            </a:r>
            <a:r>
              <a:rPr lang="zh-CN" altLang="en-US" dirty="0" smtClean="0">
                <a:solidFill>
                  <a:schemeClr val="tx2"/>
                </a:solidFill>
              </a:rPr>
              <a:t>该</a:t>
            </a:r>
            <a:r>
              <a:rPr lang="zh-CN" altLang="en-US" dirty="0">
                <a:solidFill>
                  <a:schemeClr val="tx2"/>
                </a:solidFill>
              </a:rPr>
              <a:t>宽泛的权利要</a:t>
            </a:r>
            <a:r>
              <a:rPr lang="zh-CN" altLang="en-US" dirty="0" smtClean="0">
                <a:solidFill>
                  <a:schemeClr val="tx2"/>
                </a:solidFill>
              </a:rPr>
              <a:t>求所涵盖的发明</a:t>
            </a:r>
            <a:r>
              <a:rPr lang="en-US" dirty="0" smtClean="0">
                <a:solidFill>
                  <a:schemeClr val="tx2"/>
                </a:solidFill>
              </a:rPr>
              <a:t>.” </a:t>
            </a:r>
            <a:r>
              <a:rPr lang="en-US" dirty="0">
                <a:solidFill>
                  <a:schemeClr val="tx2"/>
                </a:solidFill>
              </a:rPr>
              <a:t>(In Re </a:t>
            </a:r>
            <a:r>
              <a:rPr lang="en-US" dirty="0" err="1">
                <a:solidFill>
                  <a:schemeClr val="tx2"/>
                </a:solidFill>
              </a:rPr>
              <a:t>Vaeck</a:t>
            </a:r>
            <a:r>
              <a:rPr lang="en-US" dirty="0">
                <a:solidFill>
                  <a:schemeClr val="tx2"/>
                </a:solidFill>
              </a:rPr>
              <a:t>, 1991</a:t>
            </a:r>
            <a:r>
              <a:rPr lang="en-US" dirty="0" smtClean="0">
                <a:solidFill>
                  <a:schemeClr val="tx2"/>
                </a:solidFill>
              </a:rPr>
              <a:t>)</a:t>
            </a:r>
            <a:endParaRPr lang="en-US" altLang="zh-CN" dirty="0"/>
          </a:p>
          <a:p>
            <a:pPr marL="457200" lvl="1" indent="0">
              <a:buNone/>
            </a:pPr>
            <a:endParaRPr lang="en-US" dirty="0"/>
          </a:p>
          <a:p>
            <a:pPr lvl="1"/>
            <a:endParaRPr lang="en-US" altLang="zh-CN" dirty="0" smtClean="0"/>
          </a:p>
          <a:p>
            <a:pPr lvl="1"/>
            <a:endParaRPr lang="en-US" dirty="0"/>
          </a:p>
        </p:txBody>
      </p:sp>
    </p:spTree>
    <p:extLst>
      <p:ext uri="{BB962C8B-B14F-4D97-AF65-F5344CB8AC3E}">
        <p14:creationId xmlns:p14="http://schemas.microsoft.com/office/powerpoint/2010/main" val="1967678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Comparisons with Chinese Practice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For a new pharmaceutical compound…</a:t>
            </a:r>
          </a:p>
          <a:p>
            <a:r>
              <a:rPr lang="en-US" dirty="0" smtClean="0"/>
              <a:t>1993 - The effective amount, method of application or method of formulation shall be </a:t>
            </a:r>
            <a:r>
              <a:rPr lang="en-US" i="1" dirty="0" smtClean="0"/>
              <a:t>described </a:t>
            </a:r>
            <a:r>
              <a:rPr lang="en-US" dirty="0" smtClean="0"/>
              <a:t>to such an extent </a:t>
            </a:r>
            <a:r>
              <a:rPr lang="en-US" i="1" dirty="0" smtClean="0"/>
              <a:t>that a person skilled in the art can carry it out</a:t>
            </a:r>
            <a:r>
              <a:rPr lang="en-US" dirty="0" smtClean="0"/>
              <a:t>.</a:t>
            </a:r>
          </a:p>
          <a:p>
            <a:r>
              <a:rPr lang="en-US" dirty="0" smtClean="0"/>
              <a:t>2001/2006/2010: There should be qualitative or quantitative laboratory test data (including animal test) or clinical test sufficient to </a:t>
            </a:r>
            <a:r>
              <a:rPr lang="en-US" i="1" dirty="0" smtClean="0"/>
              <a:t>prove</a:t>
            </a:r>
            <a:r>
              <a:rPr lang="en-US" dirty="0" smtClean="0"/>
              <a:t> that the technical solution </a:t>
            </a:r>
            <a:r>
              <a:rPr lang="en-US" i="1" dirty="0" smtClean="0"/>
              <a:t>can achieve the forecasted technical solution or effect</a:t>
            </a:r>
            <a:r>
              <a:rPr lang="en-US" dirty="0" smtClean="0"/>
              <a:t>.</a:t>
            </a:r>
          </a:p>
          <a:p>
            <a:r>
              <a:rPr lang="en-US" dirty="0" smtClean="0">
                <a:solidFill>
                  <a:schemeClr val="tx2"/>
                </a:solidFill>
              </a:rPr>
              <a:t>US/1991: There must be sufficient disclosure, either through illustrative examples or terminology, </a:t>
            </a:r>
            <a:r>
              <a:rPr lang="en-US" i="1" dirty="0" smtClean="0">
                <a:solidFill>
                  <a:schemeClr val="tx2"/>
                </a:solidFill>
              </a:rPr>
              <a:t>to teach those of ordinary skill how to make and how to use</a:t>
            </a:r>
            <a:r>
              <a:rPr lang="en-US" dirty="0" smtClean="0">
                <a:solidFill>
                  <a:schemeClr val="tx2"/>
                </a:solidFill>
              </a:rPr>
              <a:t> the invention as broadly as it is claimed. In Re </a:t>
            </a:r>
            <a:r>
              <a:rPr lang="en-US" dirty="0" err="1" smtClean="0">
                <a:solidFill>
                  <a:schemeClr val="tx2"/>
                </a:solidFill>
              </a:rPr>
              <a:t>Vaeck</a:t>
            </a:r>
            <a:r>
              <a:rPr lang="en-US" dirty="0" smtClean="0">
                <a:solidFill>
                  <a:schemeClr val="tx2"/>
                </a:solidFill>
              </a:rPr>
              <a:t> (1991).</a:t>
            </a:r>
            <a:endParaRPr lang="en-US" dirty="0">
              <a:solidFill>
                <a:schemeClr val="tx2"/>
              </a:solidFill>
            </a:endParaRPr>
          </a:p>
        </p:txBody>
      </p:sp>
    </p:spTree>
    <p:extLst>
      <p:ext uri="{BB962C8B-B14F-4D97-AF65-F5344CB8AC3E}">
        <p14:creationId xmlns:p14="http://schemas.microsoft.com/office/powerpoint/2010/main" val="4241974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dirty="0"/>
              <a:t>中国及中美专利审查指南比较分析</a:t>
            </a:r>
            <a:endParaRPr lang="en-US" dirty="0"/>
          </a:p>
        </p:txBody>
      </p:sp>
      <p:sp>
        <p:nvSpPr>
          <p:cNvPr id="3" name="Content Placeholder 2"/>
          <p:cNvSpPr>
            <a:spLocks noGrp="1"/>
          </p:cNvSpPr>
          <p:nvPr>
            <p:ph idx="1"/>
          </p:nvPr>
        </p:nvSpPr>
        <p:spPr/>
        <p:txBody>
          <a:bodyPr>
            <a:normAutofit fontScale="92500" lnSpcReduction="10000"/>
          </a:bodyPr>
          <a:lstStyle/>
          <a:p>
            <a:r>
              <a:rPr lang="en-US" dirty="0"/>
              <a:t> </a:t>
            </a:r>
            <a:r>
              <a:rPr lang="zh-CN" altLang="en-US" dirty="0" smtClean="0"/>
              <a:t>对于一个新药品化合物</a:t>
            </a:r>
            <a:r>
              <a:rPr lang="en-US" dirty="0" smtClean="0"/>
              <a:t>…</a:t>
            </a:r>
            <a:endParaRPr lang="en-US" dirty="0"/>
          </a:p>
          <a:p>
            <a:r>
              <a:rPr lang="en-US" dirty="0"/>
              <a:t>1993 </a:t>
            </a:r>
            <a:r>
              <a:rPr lang="en-US" dirty="0" smtClean="0"/>
              <a:t>– </a:t>
            </a:r>
            <a:r>
              <a:rPr lang="zh-CN" altLang="en-US" dirty="0" smtClean="0"/>
              <a:t>对有效剂量，施用方法或剂型配方法应描述得使相关技术人员能使用。</a:t>
            </a:r>
            <a:endParaRPr lang="en-US" altLang="zh-CN" dirty="0" smtClean="0"/>
          </a:p>
          <a:p>
            <a:r>
              <a:rPr lang="en-US" dirty="0" smtClean="0"/>
              <a:t>2001/2006/2010</a:t>
            </a:r>
            <a:r>
              <a:rPr lang="en-US" dirty="0"/>
              <a:t>: </a:t>
            </a:r>
            <a:r>
              <a:rPr lang="zh-CN" altLang="en-US" dirty="0" smtClean="0"/>
              <a:t>应有充分的定性或定量的实验室试验数据（包括动物试验）或临床试验来证实技术解决方案能达到预期的结果或效果。</a:t>
            </a:r>
            <a:r>
              <a:rPr lang="en-US" dirty="0" smtClean="0"/>
              <a:t> </a:t>
            </a:r>
          </a:p>
          <a:p>
            <a:r>
              <a:rPr lang="zh-CN" altLang="en-US" dirty="0" smtClean="0">
                <a:solidFill>
                  <a:schemeClr val="tx2"/>
                </a:solidFill>
              </a:rPr>
              <a:t>美国</a:t>
            </a:r>
            <a:r>
              <a:rPr lang="en-US" dirty="0" smtClean="0">
                <a:solidFill>
                  <a:schemeClr val="tx2"/>
                </a:solidFill>
              </a:rPr>
              <a:t> </a:t>
            </a:r>
            <a:r>
              <a:rPr lang="en-US" dirty="0">
                <a:solidFill>
                  <a:schemeClr val="tx2"/>
                </a:solidFill>
              </a:rPr>
              <a:t>(1991)</a:t>
            </a:r>
          </a:p>
          <a:p>
            <a:pPr lvl="1"/>
            <a:r>
              <a:rPr lang="en-US" dirty="0">
                <a:solidFill>
                  <a:schemeClr val="tx2"/>
                </a:solidFill>
              </a:rPr>
              <a:t>“</a:t>
            </a:r>
            <a:r>
              <a:rPr lang="en-US" altLang="zh-CN" dirty="0">
                <a:solidFill>
                  <a:schemeClr val="tx2"/>
                </a:solidFill>
              </a:rPr>
              <a:t>[</a:t>
            </a:r>
            <a:r>
              <a:rPr lang="zh-CN" altLang="en-US" dirty="0">
                <a:solidFill>
                  <a:schemeClr val="tx2"/>
                </a:solidFill>
              </a:rPr>
              <a:t>说明书</a:t>
            </a:r>
            <a:r>
              <a:rPr lang="en-US" altLang="zh-CN" dirty="0">
                <a:solidFill>
                  <a:schemeClr val="tx2"/>
                </a:solidFill>
              </a:rPr>
              <a:t>]</a:t>
            </a:r>
            <a:r>
              <a:rPr lang="zh-CN" altLang="en-US" dirty="0">
                <a:solidFill>
                  <a:schemeClr val="tx2"/>
                </a:solidFill>
              </a:rPr>
              <a:t>应通过示范性实施例或专业语言充分披露指导</a:t>
            </a:r>
            <a:r>
              <a:rPr lang="zh-CN" altLang="en-US" i="1" dirty="0">
                <a:solidFill>
                  <a:schemeClr val="tx2"/>
                </a:solidFill>
              </a:rPr>
              <a:t>普通技术人员如何制造和使用</a:t>
            </a:r>
            <a:r>
              <a:rPr lang="zh-CN" altLang="en-US" dirty="0">
                <a:solidFill>
                  <a:schemeClr val="tx2"/>
                </a:solidFill>
              </a:rPr>
              <a:t>该宽泛的权利要求所涵盖的发明</a:t>
            </a:r>
            <a:r>
              <a:rPr lang="en-US" dirty="0">
                <a:solidFill>
                  <a:schemeClr val="tx2"/>
                </a:solidFill>
              </a:rPr>
              <a:t>.” (In Re </a:t>
            </a:r>
            <a:r>
              <a:rPr lang="en-US" dirty="0" err="1">
                <a:solidFill>
                  <a:schemeClr val="tx2"/>
                </a:solidFill>
              </a:rPr>
              <a:t>Vaeck</a:t>
            </a:r>
            <a:r>
              <a:rPr lang="en-US" dirty="0">
                <a:solidFill>
                  <a:schemeClr val="tx2"/>
                </a:solidFill>
              </a:rPr>
              <a:t>, 1991)</a:t>
            </a:r>
            <a:endParaRPr lang="en-US" altLang="zh-CN" dirty="0"/>
          </a:p>
          <a:p>
            <a:endParaRPr lang="en-US" dirty="0"/>
          </a:p>
          <a:p>
            <a:endParaRPr lang="en-US" dirty="0"/>
          </a:p>
        </p:txBody>
      </p:sp>
    </p:spTree>
    <p:extLst>
      <p:ext uri="{BB962C8B-B14F-4D97-AF65-F5344CB8AC3E}">
        <p14:creationId xmlns:p14="http://schemas.microsoft.com/office/powerpoint/2010/main" val="2300784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Comparisons with Chinese Practice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1993: Prerequisite for supplementing use and effect after the filing date [is]…it must be a use or effect that has been implied in the original specification so that a person skilled in the art is able to deduce directly; or it is use that can be deduced directly from the prior art.</a:t>
            </a:r>
          </a:p>
          <a:p>
            <a:r>
              <a:rPr lang="en-US" dirty="0" smtClean="0"/>
              <a:t>2001: </a:t>
            </a:r>
            <a:r>
              <a:rPr lang="en-US" strike="sngStrike" dirty="0" smtClean="0"/>
              <a:t>Prerequisite for supplementing use and effect after the filing date [is]…it must be a use or effect that has been implied in the original specification so that a person skilled in the art is able to deduce directly; or it is use that cane </a:t>
            </a:r>
            <a:r>
              <a:rPr lang="en-US" dirty="0" smtClean="0"/>
              <a:t>be</a:t>
            </a:r>
            <a:r>
              <a:rPr lang="en-US" strike="sngStrike" dirty="0" smtClean="0"/>
              <a:t> deduced directly from the prior art.</a:t>
            </a:r>
          </a:p>
          <a:p>
            <a:r>
              <a:rPr lang="en-US" dirty="0" smtClean="0"/>
              <a:t>Any embodiment submitted after the filing date can only be used as a reference by the examiner for assessing novelty, inventiveness, and practical applicability.</a:t>
            </a:r>
          </a:p>
          <a:p>
            <a:r>
              <a:rPr lang="en-US" dirty="0" smtClean="0"/>
              <a:t>2006/2010: Embodiment and experimental data submitted after the filing date shall not be taken into consideration.</a:t>
            </a:r>
          </a:p>
          <a:p>
            <a:r>
              <a:rPr lang="en-US" dirty="0" smtClean="0">
                <a:solidFill>
                  <a:schemeClr val="tx2"/>
                </a:solidFill>
              </a:rPr>
              <a:t>US/1971 </a:t>
            </a:r>
            <a:r>
              <a:rPr lang="en-US" dirty="0">
                <a:solidFill>
                  <a:schemeClr val="tx2"/>
                </a:solidFill>
              </a:rPr>
              <a:t>P</a:t>
            </a:r>
            <a:r>
              <a:rPr lang="en-US" dirty="0" smtClean="0">
                <a:solidFill>
                  <a:schemeClr val="tx2"/>
                </a:solidFill>
              </a:rPr>
              <a:t>ost-filing evidence "can be used to substantiate any doubts as to the asserted utility since this pertains to the accuracy of a statement already in the specification." In re </a:t>
            </a:r>
            <a:r>
              <a:rPr lang="en-US" dirty="0" err="1" smtClean="0">
                <a:solidFill>
                  <a:schemeClr val="tx2"/>
                </a:solidFill>
              </a:rPr>
              <a:t>Marzocchi</a:t>
            </a:r>
            <a:r>
              <a:rPr lang="en-US" dirty="0" smtClean="0">
                <a:solidFill>
                  <a:schemeClr val="tx2"/>
                </a:solidFill>
              </a:rPr>
              <a:t> (CCPA 1971)</a:t>
            </a:r>
          </a:p>
          <a:p>
            <a:pPr marL="0" indent="0">
              <a:buNone/>
            </a:pPr>
            <a:endParaRPr lang="en-US" strike="sngStrike" dirty="0" smtClean="0"/>
          </a:p>
          <a:p>
            <a:endParaRPr lang="en-US" dirty="0" smtClean="0"/>
          </a:p>
          <a:p>
            <a:endParaRPr lang="en-US" dirty="0"/>
          </a:p>
        </p:txBody>
      </p:sp>
    </p:spTree>
    <p:extLst>
      <p:ext uri="{BB962C8B-B14F-4D97-AF65-F5344CB8AC3E}">
        <p14:creationId xmlns:p14="http://schemas.microsoft.com/office/powerpoint/2010/main" val="2442040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dirty="0"/>
              <a:t>中</a:t>
            </a:r>
            <a:r>
              <a:rPr lang="zh-CN" altLang="en-US" dirty="0" smtClean="0"/>
              <a:t>国及中美专</a:t>
            </a:r>
            <a:r>
              <a:rPr lang="zh-CN" altLang="en-US" dirty="0"/>
              <a:t>利审查指南比较分析</a:t>
            </a:r>
            <a:endParaRPr lang="en-US" dirty="0"/>
          </a:p>
        </p:txBody>
      </p:sp>
      <p:sp>
        <p:nvSpPr>
          <p:cNvPr id="3" name="Content Placeholder 2"/>
          <p:cNvSpPr>
            <a:spLocks noGrp="1"/>
          </p:cNvSpPr>
          <p:nvPr>
            <p:ph idx="1"/>
          </p:nvPr>
        </p:nvSpPr>
        <p:spPr/>
        <p:txBody>
          <a:bodyPr>
            <a:normAutofit fontScale="70000" lnSpcReduction="20000"/>
          </a:bodyPr>
          <a:lstStyle/>
          <a:p>
            <a:r>
              <a:rPr lang="en-US" sz="3400" dirty="0"/>
              <a:t>1993: </a:t>
            </a:r>
            <a:r>
              <a:rPr lang="zh-CN" altLang="en-US" sz="3400" dirty="0" smtClean="0"/>
              <a:t>在申请日之后递交</a:t>
            </a:r>
            <a:r>
              <a:rPr lang="zh-CN" altLang="en-US" sz="3400" dirty="0"/>
              <a:t>方法和效</a:t>
            </a:r>
            <a:r>
              <a:rPr lang="zh-CN" altLang="en-US" sz="3400" dirty="0" smtClean="0"/>
              <a:t>果的补充说明的前提是该方法和效果已隐含于原始说明中使得本领域技术人员能直接实施；或者该使用能直接根据先有技术而实施。</a:t>
            </a:r>
            <a:endParaRPr lang="en-US" altLang="zh-CN" sz="3400" dirty="0" smtClean="0"/>
          </a:p>
          <a:p>
            <a:r>
              <a:rPr lang="en-US" sz="3400" dirty="0" smtClean="0"/>
              <a:t>2001:</a:t>
            </a:r>
            <a:r>
              <a:rPr lang="zh-CN" altLang="en-US" sz="3400" strike="sngStrike" dirty="0"/>
              <a:t>在申请日之后递交方法和效果的补充说明的前提是该方法和效果已隐含于原始说明中使得本领域技术人员能直接实施；或者该使用能直接根据先有技术而实施</a:t>
            </a:r>
            <a:r>
              <a:rPr lang="zh-CN" altLang="en-US" sz="3400" dirty="0"/>
              <a:t>。 </a:t>
            </a:r>
            <a:endParaRPr lang="en-US" altLang="zh-CN" sz="3400" dirty="0" smtClean="0"/>
          </a:p>
          <a:p>
            <a:r>
              <a:rPr lang="en-US" altLang="zh-CN" sz="3400" dirty="0" smtClean="0"/>
              <a:t>2001</a:t>
            </a:r>
            <a:r>
              <a:rPr lang="zh-CN" altLang="en-US" sz="3400" dirty="0" smtClean="0"/>
              <a:t>：任何在申请日之后递交的披露内容只能用于参考材料使检察员能评估</a:t>
            </a:r>
            <a:r>
              <a:rPr lang="en-US" altLang="zh-CN" sz="3400" dirty="0" smtClean="0"/>
              <a:t>[</a:t>
            </a:r>
            <a:r>
              <a:rPr lang="zh-CN" altLang="en-US" sz="3400" dirty="0" smtClean="0"/>
              <a:t>所称发明的</a:t>
            </a:r>
            <a:r>
              <a:rPr lang="en-US" altLang="zh-CN" sz="3400" dirty="0" smtClean="0"/>
              <a:t>]</a:t>
            </a:r>
            <a:r>
              <a:rPr lang="zh-CN" altLang="en-US" sz="3400" dirty="0" smtClean="0"/>
              <a:t>新</a:t>
            </a:r>
            <a:r>
              <a:rPr lang="zh-CN" altLang="en-US" sz="3400" dirty="0"/>
              <a:t>颖性，创造性和实用性</a:t>
            </a:r>
          </a:p>
          <a:p>
            <a:r>
              <a:rPr lang="en-US" sz="3400" dirty="0" smtClean="0"/>
              <a:t>2006/2010:</a:t>
            </a:r>
            <a:r>
              <a:rPr lang="zh-CN" altLang="en-US" sz="3400" dirty="0"/>
              <a:t>任何在申请日之后递交的披露内</a:t>
            </a:r>
            <a:r>
              <a:rPr lang="zh-CN" altLang="en-US" sz="3400" dirty="0" smtClean="0"/>
              <a:t>容和试验数据不应予以考虑。</a:t>
            </a:r>
            <a:endParaRPr lang="en-US" altLang="zh-CN" sz="3400" dirty="0" smtClean="0"/>
          </a:p>
          <a:p>
            <a:r>
              <a:rPr lang="zh-CN" altLang="en-US" sz="3400" dirty="0" smtClean="0">
                <a:solidFill>
                  <a:schemeClr val="tx2"/>
                </a:solidFill>
              </a:rPr>
              <a:t>美国</a:t>
            </a:r>
            <a:r>
              <a:rPr lang="zh-CN" altLang="en-US" sz="3400" dirty="0">
                <a:solidFill>
                  <a:schemeClr val="tx2"/>
                </a:solidFill>
              </a:rPr>
              <a:t> </a:t>
            </a:r>
            <a:r>
              <a:rPr lang="en-US" altLang="zh-CN" sz="3400" dirty="0">
                <a:solidFill>
                  <a:schemeClr val="tx2"/>
                </a:solidFill>
              </a:rPr>
              <a:t>(</a:t>
            </a:r>
            <a:r>
              <a:rPr lang="en-US" sz="3400" dirty="0" smtClean="0">
                <a:solidFill>
                  <a:schemeClr val="tx2"/>
                </a:solidFill>
              </a:rPr>
              <a:t>1971 </a:t>
            </a:r>
            <a:r>
              <a:rPr lang="en-US" sz="3400" dirty="0">
                <a:solidFill>
                  <a:schemeClr val="tx2"/>
                </a:solidFill>
              </a:rPr>
              <a:t>)</a:t>
            </a:r>
            <a:endParaRPr lang="en-US" sz="3400" dirty="0" smtClean="0">
              <a:solidFill>
                <a:schemeClr val="tx2"/>
              </a:solidFill>
            </a:endParaRPr>
          </a:p>
          <a:p>
            <a:pPr lvl="1"/>
            <a:r>
              <a:rPr lang="zh-CN" altLang="en-US" sz="3400" dirty="0" smtClean="0">
                <a:solidFill>
                  <a:schemeClr val="tx2"/>
                </a:solidFill>
              </a:rPr>
              <a:t>申</a:t>
            </a:r>
            <a:r>
              <a:rPr lang="zh-CN" altLang="en-US" sz="3400" dirty="0" smtClean="0">
                <a:solidFill>
                  <a:schemeClr val="tx2"/>
                </a:solidFill>
              </a:rPr>
              <a:t>请日之后提交的证</a:t>
            </a:r>
            <a:r>
              <a:rPr lang="zh-CN" altLang="en-US" sz="3400" dirty="0" smtClean="0">
                <a:solidFill>
                  <a:schemeClr val="tx2"/>
                </a:solidFill>
              </a:rPr>
              <a:t>据“可</a:t>
            </a:r>
            <a:r>
              <a:rPr lang="zh-CN" altLang="en-US" sz="3400" dirty="0" smtClean="0">
                <a:solidFill>
                  <a:schemeClr val="tx2"/>
                </a:solidFill>
              </a:rPr>
              <a:t>用于消除对说明书</a:t>
            </a:r>
            <a:r>
              <a:rPr lang="zh-CN" altLang="en-US" sz="3400" dirty="0">
                <a:solidFill>
                  <a:schemeClr val="tx2"/>
                </a:solidFill>
              </a:rPr>
              <a:t>中</a:t>
            </a:r>
            <a:r>
              <a:rPr lang="zh-CN" altLang="en-US" sz="3400" dirty="0" smtClean="0">
                <a:solidFill>
                  <a:schemeClr val="tx2"/>
                </a:solidFill>
              </a:rPr>
              <a:t>所陈述的实用性之疑</a:t>
            </a:r>
            <a:r>
              <a:rPr lang="zh-CN" altLang="en-US" sz="3400" dirty="0" smtClean="0">
                <a:solidFill>
                  <a:schemeClr val="tx2"/>
                </a:solidFill>
              </a:rPr>
              <a:t>问”</a:t>
            </a:r>
            <a:r>
              <a:rPr lang="en-US" sz="3400" dirty="0" smtClean="0">
                <a:solidFill>
                  <a:schemeClr val="tx2"/>
                </a:solidFill>
              </a:rPr>
              <a:t>In </a:t>
            </a:r>
            <a:r>
              <a:rPr lang="en-US" sz="3400" dirty="0">
                <a:solidFill>
                  <a:schemeClr val="tx2"/>
                </a:solidFill>
              </a:rPr>
              <a:t>re </a:t>
            </a:r>
            <a:r>
              <a:rPr lang="en-US" sz="3400" dirty="0" err="1">
                <a:solidFill>
                  <a:schemeClr val="tx2"/>
                </a:solidFill>
              </a:rPr>
              <a:t>Marzocchi</a:t>
            </a:r>
            <a:r>
              <a:rPr lang="en-US" sz="3400" dirty="0">
                <a:solidFill>
                  <a:schemeClr val="tx2"/>
                </a:solidFill>
              </a:rPr>
              <a:t> (CCPA 1971)</a:t>
            </a:r>
          </a:p>
          <a:p>
            <a:endParaRPr lang="en-US" dirty="0"/>
          </a:p>
        </p:txBody>
      </p:sp>
    </p:spTree>
    <p:extLst>
      <p:ext uri="{BB962C8B-B14F-4D97-AF65-F5344CB8AC3E}">
        <p14:creationId xmlns:p14="http://schemas.microsoft.com/office/powerpoint/2010/main" val="7167432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1063</Words>
  <Application>Microsoft Office PowerPoint</Application>
  <PresentationFormat>On-screen Show (4:3)</PresentationFormat>
  <Paragraphs>41</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Comparisons with Chinese Practice</vt:lpstr>
      <vt:lpstr>中国及中美专利审查指南比较分析</vt:lpstr>
      <vt:lpstr>Comparisons with Chinese Practice</vt:lpstr>
      <vt:lpstr>中国及中美专利审查指南比较分析</vt:lpstr>
      <vt:lpstr>Comparisons with Chinese Practice</vt:lpstr>
      <vt:lpstr>中国及中美专利审查指南比较分析</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Comparisons with Chinese Practice</dc:title>
  <dc:creator>Mark A. Cohen</dc:creator>
  <cp:lastModifiedBy>JL</cp:lastModifiedBy>
  <cp:revision>19</cp:revision>
  <dcterms:created xsi:type="dcterms:W3CDTF">2013-06-17T23:58:30Z</dcterms:created>
  <dcterms:modified xsi:type="dcterms:W3CDTF">2013-06-18T16:19:13Z</dcterms:modified>
</cp:coreProperties>
</file>