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39"/>
  </p:notesMasterIdLst>
  <p:handoutMasterIdLst>
    <p:handoutMasterId r:id="rId40"/>
  </p:handoutMasterIdLst>
  <p:sldIdLst>
    <p:sldId id="256" r:id="rId2"/>
    <p:sldId id="259"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93" r:id="rId22"/>
    <p:sldId id="278" r:id="rId23"/>
    <p:sldId id="279" r:id="rId24"/>
    <p:sldId id="294" r:id="rId25"/>
    <p:sldId id="295" r:id="rId26"/>
    <p:sldId id="281" r:id="rId27"/>
    <p:sldId id="296" r:id="rId28"/>
    <p:sldId id="283" r:id="rId29"/>
    <p:sldId id="284" r:id="rId30"/>
    <p:sldId id="297" r:id="rId31"/>
    <p:sldId id="286" r:id="rId32"/>
    <p:sldId id="298" r:id="rId33"/>
    <p:sldId id="299" r:id="rId34"/>
    <p:sldId id="289" r:id="rId35"/>
    <p:sldId id="290" r:id="rId36"/>
    <p:sldId id="291" r:id="rId37"/>
    <p:sldId id="292" r:id="rId38"/>
  </p:sldIdLst>
  <p:sldSz cx="9144000" cy="6858000" type="screen4x3"/>
  <p:notesSz cx="9296400" cy="7010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92">
          <p15:clr>
            <a:srgbClr val="A4A3A4"/>
          </p15:clr>
        </p15:guide>
        <p15:guide id="2" orient="horz" pos="474">
          <p15:clr>
            <a:srgbClr val="A4A3A4"/>
          </p15:clr>
        </p15:guide>
        <p15:guide id="3" orient="horz" pos="4319">
          <p15:clr>
            <a:srgbClr val="A4A3A4"/>
          </p15:clr>
        </p15:guide>
        <p15:guide id="4" orient="horz" pos="3888">
          <p15:clr>
            <a:srgbClr val="A4A3A4"/>
          </p15:clr>
        </p15:guide>
        <p15:guide id="5" orient="horz" pos="981">
          <p15:clr>
            <a:srgbClr val="A4A3A4"/>
          </p15:clr>
        </p15:guide>
        <p15:guide id="6" orient="horz" pos="1133">
          <p15:clr>
            <a:srgbClr val="A4A3A4"/>
          </p15:clr>
        </p15:guide>
        <p15:guide id="7" orient="horz" pos="735">
          <p15:clr>
            <a:srgbClr val="A4A3A4"/>
          </p15:clr>
        </p15:guide>
        <p15:guide id="8" pos="2886">
          <p15:clr>
            <a:srgbClr val="A4A3A4"/>
          </p15:clr>
        </p15:guide>
        <p15:guide id="9" pos="684">
          <p15:clr>
            <a:srgbClr val="A4A3A4"/>
          </p15:clr>
        </p15:guide>
        <p15:guide id="10" pos="2882">
          <p15:clr>
            <a:srgbClr val="A4A3A4"/>
          </p15:clr>
        </p15:guide>
        <p15:guide id="11" pos="2879">
          <p15:clr>
            <a:srgbClr val="A4A3A4"/>
          </p15:clr>
        </p15:guide>
        <p15:guide id="12" pos="430">
          <p15:clr>
            <a:srgbClr val="A4A3A4"/>
          </p15:clr>
        </p15:guide>
        <p15:guide id="13" pos="5399">
          <p15:clr>
            <a:srgbClr val="A4A3A4"/>
          </p15:clr>
        </p15:guide>
        <p15:guide id="14" pos="1590">
          <p15:clr>
            <a:srgbClr val="A4A3A4"/>
          </p15:clr>
        </p15:guide>
      </p15:sldGuideLst>
    </p:ext>
    <p:ext uri="{2D200454-40CA-4A62-9FC3-DE9A4176ACB9}">
      <p15:notesGuideLst xmlns:p15="http://schemas.microsoft.com/office/powerpoint/2012/main">
        <p15:guide id="1" orient="horz" pos="2208">
          <p15:clr>
            <a:srgbClr val="A4A3A4"/>
          </p15:clr>
        </p15:guide>
        <p15:guide id="2" pos="29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6600CC"/>
    <a:srgbClr val="005295"/>
    <a:srgbClr val="9191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79" autoAdjust="0"/>
    <p:restoredTop sz="93671" autoAdjust="0"/>
  </p:normalViewPr>
  <p:slideViewPr>
    <p:cSldViewPr snapToGrid="0">
      <p:cViewPr varScale="1">
        <p:scale>
          <a:sx n="72" d="100"/>
          <a:sy n="72" d="100"/>
        </p:scale>
        <p:origin x="546" y="72"/>
      </p:cViewPr>
      <p:guideLst>
        <p:guide orient="horz" pos="292"/>
        <p:guide orient="horz" pos="474"/>
        <p:guide orient="horz" pos="4319"/>
        <p:guide orient="horz" pos="3888"/>
        <p:guide orient="horz" pos="981"/>
        <p:guide orient="horz" pos="1133"/>
        <p:guide orient="horz" pos="735"/>
        <p:guide pos="2886"/>
        <p:guide pos="684"/>
        <p:guide pos="2882"/>
        <p:guide pos="2879"/>
        <p:guide pos="430"/>
        <p:guide pos="5399"/>
        <p:guide pos="159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1016"/>
    </p:cViewPr>
  </p:sorterViewPr>
  <p:notesViewPr>
    <p:cSldViewPr snapToGrid="0">
      <p:cViewPr varScale="1">
        <p:scale>
          <a:sx n="87" d="100"/>
          <a:sy n="87" d="100"/>
        </p:scale>
        <p:origin x="-90" y="-1788"/>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FanYang\Desktop\Berkeley\Activity\Prof.%20Cohen%20GSR\Trade%20fair%20case\Cases\Trade%20fair%20cases%20summary_updated.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Cases Tried</c:v>
                </c:pt>
              </c:strCache>
            </c:strRef>
          </c:tx>
          <c:spPr>
            <a:ln w="28575" cap="rnd">
              <a:solidFill>
                <a:schemeClr val="accent1"/>
              </a:solidFill>
              <a:round/>
            </a:ln>
            <a:effectLst/>
          </c:spPr>
          <c:marker>
            <c:symbol val="none"/>
          </c:marker>
          <c:cat>
            <c:numRef>
              <c:f>Sheet1!$A$2:$A$18</c:f>
              <c:numCache>
                <c:formatCode>General</c:formatCode>
                <c:ptCount val="17"/>
                <c:pt idx="0">
                  <c:v>1999</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Sheet1!$B$2:$B$21</c:f>
              <c:numCache>
                <c:formatCode>General</c:formatCode>
                <c:ptCount val="20"/>
                <c:pt idx="0">
                  <c:v>1</c:v>
                </c:pt>
                <c:pt idx="1">
                  <c:v>1</c:v>
                </c:pt>
                <c:pt idx="2">
                  <c:v>2</c:v>
                </c:pt>
                <c:pt idx="3">
                  <c:v>16</c:v>
                </c:pt>
                <c:pt idx="4">
                  <c:v>4</c:v>
                </c:pt>
                <c:pt idx="5">
                  <c:v>13</c:v>
                </c:pt>
                <c:pt idx="6">
                  <c:v>8</c:v>
                </c:pt>
                <c:pt idx="7">
                  <c:v>9</c:v>
                </c:pt>
                <c:pt idx="8">
                  <c:v>17</c:v>
                </c:pt>
                <c:pt idx="9">
                  <c:v>29</c:v>
                </c:pt>
                <c:pt idx="10">
                  <c:v>75</c:v>
                </c:pt>
                <c:pt idx="11">
                  <c:v>90</c:v>
                </c:pt>
                <c:pt idx="12">
                  <c:v>105</c:v>
                </c:pt>
                <c:pt idx="13">
                  <c:v>39</c:v>
                </c:pt>
                <c:pt idx="14">
                  <c:v>94</c:v>
                </c:pt>
                <c:pt idx="15">
                  <c:v>102</c:v>
                </c:pt>
                <c:pt idx="16">
                  <c:v>18</c:v>
                </c:pt>
              </c:numCache>
            </c:numRef>
          </c:val>
          <c:smooth val="0"/>
          <c:extLst>
            <c:ext xmlns:c16="http://schemas.microsoft.com/office/drawing/2014/chart" uri="{C3380CC4-5D6E-409C-BE32-E72D297353CC}">
              <c16:uniqueId val="{00000000-3F2A-483B-A1E4-584E7065E485}"/>
            </c:ext>
          </c:extLst>
        </c:ser>
        <c:ser>
          <c:idx val="1"/>
          <c:order val="1"/>
          <c:tx>
            <c:strRef>
              <c:f>Sheet1!$C$1</c:f>
              <c:strCache>
                <c:ptCount val="1"/>
                <c:pt idx="0">
                  <c:v>Column1</c:v>
                </c:pt>
              </c:strCache>
            </c:strRef>
          </c:tx>
          <c:spPr>
            <a:ln w="28575" cap="rnd">
              <a:solidFill>
                <a:schemeClr val="accent2"/>
              </a:solidFill>
              <a:round/>
            </a:ln>
            <a:effectLst/>
          </c:spPr>
          <c:marker>
            <c:symbol val="none"/>
          </c:marker>
          <c:cat>
            <c:numRef>
              <c:f>Sheet1!$A$2:$A$18</c:f>
              <c:numCache>
                <c:formatCode>General</c:formatCode>
                <c:ptCount val="17"/>
                <c:pt idx="0">
                  <c:v>1999</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Sheet1!$C$2:$C$21</c:f>
              <c:numCache>
                <c:formatCode>General</c:formatCode>
                <c:ptCount val="20"/>
              </c:numCache>
            </c:numRef>
          </c:val>
          <c:smooth val="0"/>
          <c:extLst>
            <c:ext xmlns:c16="http://schemas.microsoft.com/office/drawing/2014/chart" uri="{C3380CC4-5D6E-409C-BE32-E72D297353CC}">
              <c16:uniqueId val="{00000001-3F2A-483B-A1E4-584E7065E485}"/>
            </c:ext>
          </c:extLst>
        </c:ser>
        <c:ser>
          <c:idx val="2"/>
          <c:order val="2"/>
          <c:tx>
            <c:strRef>
              <c:f>Sheet1!$D$1</c:f>
              <c:strCache>
                <c:ptCount val="1"/>
                <c:pt idx="0">
                  <c:v>Column2</c:v>
                </c:pt>
              </c:strCache>
            </c:strRef>
          </c:tx>
          <c:spPr>
            <a:ln w="28575" cap="rnd">
              <a:solidFill>
                <a:schemeClr val="accent3"/>
              </a:solidFill>
              <a:round/>
            </a:ln>
            <a:effectLst/>
          </c:spPr>
          <c:marker>
            <c:symbol val="none"/>
          </c:marker>
          <c:cat>
            <c:numRef>
              <c:f>Sheet1!$A$2:$A$18</c:f>
              <c:numCache>
                <c:formatCode>General</c:formatCode>
                <c:ptCount val="17"/>
                <c:pt idx="0">
                  <c:v>1999</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Sheet1!$D$2:$D$21</c:f>
              <c:numCache>
                <c:formatCode>General</c:formatCode>
                <c:ptCount val="20"/>
              </c:numCache>
            </c:numRef>
          </c:val>
          <c:smooth val="0"/>
          <c:extLst>
            <c:ext xmlns:c16="http://schemas.microsoft.com/office/drawing/2014/chart" uri="{C3380CC4-5D6E-409C-BE32-E72D297353CC}">
              <c16:uniqueId val="{00000002-3F2A-483B-A1E4-584E7065E485}"/>
            </c:ext>
          </c:extLst>
        </c:ser>
        <c:dLbls>
          <c:showLegendKey val="0"/>
          <c:showVal val="0"/>
          <c:showCatName val="0"/>
          <c:showSerName val="0"/>
          <c:showPercent val="0"/>
          <c:showBubbleSize val="0"/>
        </c:dLbls>
        <c:smooth val="0"/>
        <c:axId val="-207953328"/>
        <c:axId val="-208359840"/>
      </c:lineChart>
      <c:catAx>
        <c:axId val="-20795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359840"/>
        <c:crosses val="autoZero"/>
        <c:auto val="1"/>
        <c:lblAlgn val="ctr"/>
        <c:lblOffset val="100"/>
        <c:noMultiLvlLbl val="0"/>
      </c:catAx>
      <c:valAx>
        <c:axId val="-20835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953328"/>
        <c:crosses val="autoZero"/>
        <c:crossBetween val="between"/>
      </c:valAx>
      <c:spPr>
        <a:noFill/>
        <a:ln>
          <a:noFill/>
        </a:ln>
        <a:effectLst/>
      </c:spPr>
    </c:plotArea>
    <c:legend>
      <c:legendPos val="b"/>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altLang="zh-CN" sz="1600" b="1" dirty="0"/>
              <a:t>Trade</a:t>
            </a:r>
            <a:r>
              <a:rPr lang="zh-CN" altLang="en-US" sz="1600" b="1" dirty="0"/>
              <a:t> </a:t>
            </a:r>
            <a:r>
              <a:rPr lang="en-US" altLang="zh-CN" sz="1600" b="1" dirty="0"/>
              <a:t>Show-Related</a:t>
            </a:r>
            <a:r>
              <a:rPr lang="zh-CN" altLang="en-US" sz="1600" b="1" baseline="0" dirty="0"/>
              <a:t> </a:t>
            </a:r>
            <a:r>
              <a:rPr lang="en-US" altLang="zh-CN" sz="1600" b="1" baseline="0" dirty="0"/>
              <a:t>TRO</a:t>
            </a:r>
            <a:r>
              <a:rPr lang="zh-CN" altLang="en-US" sz="1600" b="1" baseline="0" dirty="0"/>
              <a:t> </a:t>
            </a:r>
            <a:r>
              <a:rPr lang="en-US" altLang="zh-CN" sz="1600" b="1" baseline="0" dirty="0"/>
              <a:t>Cases</a:t>
            </a:r>
            <a:r>
              <a:rPr lang="zh-CN" altLang="en-US" sz="1600" b="1" baseline="0" dirty="0"/>
              <a:t> </a:t>
            </a:r>
            <a:r>
              <a:rPr lang="en-US" altLang="zh-CN" sz="1600" b="1" baseline="0" dirty="0"/>
              <a:t>Filed</a:t>
            </a:r>
            <a:r>
              <a:rPr lang="zh-CN" altLang="en-US" sz="1600" b="1" baseline="0" dirty="0"/>
              <a:t> </a:t>
            </a:r>
            <a:r>
              <a:rPr lang="en-US" altLang="zh-CN" sz="1600" b="1" baseline="0" dirty="0"/>
              <a:t>in</a:t>
            </a:r>
            <a:r>
              <a:rPr lang="zh-CN" altLang="en-US" sz="1600" b="1" baseline="0" dirty="0"/>
              <a:t> </a:t>
            </a:r>
            <a:r>
              <a:rPr lang="en-US" altLang="zh-CN" sz="1600" b="1" baseline="0" dirty="0"/>
              <a:t>U.S.</a:t>
            </a:r>
            <a:r>
              <a:rPr lang="zh-CN" altLang="en-US" sz="1600" b="1" baseline="0" dirty="0"/>
              <a:t> </a:t>
            </a:r>
            <a:r>
              <a:rPr lang="en-US" altLang="zh-CN" sz="1600" b="1" baseline="0" dirty="0"/>
              <a:t>District</a:t>
            </a:r>
            <a:r>
              <a:rPr lang="zh-CN" altLang="en-US" sz="1600" b="1" baseline="0" dirty="0"/>
              <a:t> </a:t>
            </a:r>
            <a:r>
              <a:rPr lang="en-US" altLang="zh-CN" sz="1600" b="1" baseline="0" dirty="0"/>
              <a:t>Courts</a:t>
            </a:r>
            <a:r>
              <a:rPr lang="zh-CN" altLang="en-US" sz="1600" b="1" baseline="0" dirty="0"/>
              <a:t> </a:t>
            </a:r>
            <a:r>
              <a:rPr lang="en-US" altLang="zh-CN" sz="1600" b="1" baseline="0" dirty="0"/>
              <a:t>2009-2018</a:t>
            </a:r>
          </a:p>
          <a:p>
            <a:pPr>
              <a:defRPr sz="1600" b="1"/>
            </a:pPr>
            <a:r>
              <a:rPr lang="en-US" altLang="zh-CN" sz="1600" b="1" baseline="0" dirty="0"/>
              <a:t>By</a:t>
            </a:r>
            <a:r>
              <a:rPr lang="zh-CN" altLang="en-US" sz="1600" b="1" baseline="0" dirty="0"/>
              <a:t> </a:t>
            </a:r>
            <a:r>
              <a:rPr lang="en-US" altLang="zh-CN" sz="1600" b="1" baseline="0" dirty="0"/>
              <a:t>Domicile</a:t>
            </a:r>
            <a:r>
              <a:rPr lang="zh-CN" altLang="en-US" sz="1600" b="1" baseline="0" dirty="0"/>
              <a:t> </a:t>
            </a:r>
            <a:r>
              <a:rPr lang="en-US" altLang="zh-CN" sz="1600" b="1" baseline="0" dirty="0"/>
              <a:t>of</a:t>
            </a:r>
            <a:r>
              <a:rPr lang="zh-CN" altLang="en-US" sz="1600" b="1" baseline="0" dirty="0"/>
              <a:t> </a:t>
            </a:r>
            <a:r>
              <a:rPr lang="en-US" altLang="zh-CN" sz="1600" b="1" baseline="0" dirty="0"/>
              <a:t>Defendant</a:t>
            </a:r>
            <a:endParaRPr lang="en-US" sz="1600" b="1" dirty="0"/>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Charts!$B$2</c:f>
              <c:strCache>
                <c:ptCount val="1"/>
                <c:pt idx="0">
                  <c:v>Granted</c:v>
                </c:pt>
              </c:strCache>
            </c:strRef>
          </c:tx>
          <c:spPr>
            <a:solidFill>
              <a:schemeClr val="accent1"/>
            </a:solidFill>
            <a:ln>
              <a:noFill/>
            </a:ln>
            <a:effectLst/>
          </c:spPr>
          <c:invertIfNegative val="0"/>
          <c:cat>
            <c:strRef>
              <c:f>Charts!$A$3:$A$7</c:f>
              <c:strCache>
                <c:ptCount val="5"/>
                <c:pt idx="0">
                  <c:v>China</c:v>
                </c:pt>
                <c:pt idx="1">
                  <c:v>Taiwan</c:v>
                </c:pt>
                <c:pt idx="2">
                  <c:v>Japan</c:v>
                </c:pt>
                <c:pt idx="3">
                  <c:v>Korea</c:v>
                </c:pt>
                <c:pt idx="4">
                  <c:v>German</c:v>
                </c:pt>
              </c:strCache>
            </c:strRef>
          </c:cat>
          <c:val>
            <c:numRef>
              <c:f>Charts!$B$3:$B$7</c:f>
              <c:numCache>
                <c:formatCode>General</c:formatCode>
                <c:ptCount val="5"/>
                <c:pt idx="0">
                  <c:v>13</c:v>
                </c:pt>
                <c:pt idx="1">
                  <c:v>1</c:v>
                </c:pt>
                <c:pt idx="2">
                  <c:v>1</c:v>
                </c:pt>
              </c:numCache>
            </c:numRef>
          </c:val>
          <c:extLst>
            <c:ext xmlns:c16="http://schemas.microsoft.com/office/drawing/2014/chart" uri="{C3380CC4-5D6E-409C-BE32-E72D297353CC}">
              <c16:uniqueId val="{00000000-C683-4E94-A090-5FB14142C3C9}"/>
            </c:ext>
          </c:extLst>
        </c:ser>
        <c:ser>
          <c:idx val="1"/>
          <c:order val="1"/>
          <c:tx>
            <c:strRef>
              <c:f>Charts!$C$2</c:f>
              <c:strCache>
                <c:ptCount val="1"/>
                <c:pt idx="0">
                  <c:v>Denied</c:v>
                </c:pt>
              </c:strCache>
            </c:strRef>
          </c:tx>
          <c:spPr>
            <a:solidFill>
              <a:schemeClr val="accent2"/>
            </a:solidFill>
            <a:ln>
              <a:noFill/>
            </a:ln>
            <a:effectLst/>
          </c:spPr>
          <c:invertIfNegative val="0"/>
          <c:cat>
            <c:strRef>
              <c:f>Charts!$A$3:$A$7</c:f>
              <c:strCache>
                <c:ptCount val="5"/>
                <c:pt idx="0">
                  <c:v>China</c:v>
                </c:pt>
                <c:pt idx="1">
                  <c:v>Taiwan</c:v>
                </c:pt>
                <c:pt idx="2">
                  <c:v>Japan</c:v>
                </c:pt>
                <c:pt idx="3">
                  <c:v>Korea</c:v>
                </c:pt>
                <c:pt idx="4">
                  <c:v>German</c:v>
                </c:pt>
              </c:strCache>
            </c:strRef>
          </c:cat>
          <c:val>
            <c:numRef>
              <c:f>Charts!$C$3:$C$7</c:f>
              <c:numCache>
                <c:formatCode>General</c:formatCode>
                <c:ptCount val="5"/>
                <c:pt idx="0">
                  <c:v>1</c:v>
                </c:pt>
                <c:pt idx="1">
                  <c:v>0</c:v>
                </c:pt>
                <c:pt idx="3">
                  <c:v>1</c:v>
                </c:pt>
                <c:pt idx="4">
                  <c:v>1</c:v>
                </c:pt>
              </c:numCache>
            </c:numRef>
          </c:val>
          <c:extLst>
            <c:ext xmlns:c16="http://schemas.microsoft.com/office/drawing/2014/chart" uri="{C3380CC4-5D6E-409C-BE32-E72D297353CC}">
              <c16:uniqueId val="{00000001-C683-4E94-A090-5FB14142C3C9}"/>
            </c:ext>
          </c:extLst>
        </c:ser>
        <c:dLbls>
          <c:showLegendKey val="0"/>
          <c:showVal val="0"/>
          <c:showCatName val="0"/>
          <c:showSerName val="0"/>
          <c:showPercent val="0"/>
          <c:showBubbleSize val="0"/>
        </c:dLbls>
        <c:gapWidth val="150"/>
        <c:overlap val="100"/>
        <c:axId val="-191984704"/>
        <c:axId val="-225974608"/>
      </c:barChart>
      <c:catAx>
        <c:axId val="-19198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5974608"/>
        <c:crosses val="autoZero"/>
        <c:auto val="1"/>
        <c:lblAlgn val="ctr"/>
        <c:lblOffset val="100"/>
        <c:noMultiLvlLbl val="0"/>
      </c:catAx>
      <c:valAx>
        <c:axId val="-22597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98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3824" tIns="46913" rIns="93824" bIns="46913" numCol="1" anchor="t" anchorCtr="0" compatLnSpc="1">
            <a:prstTxWarp prst="textNoShape">
              <a:avLst/>
            </a:prstTxWarp>
          </a:bodyPr>
          <a:lstStyle>
            <a:lvl1pPr defTabSz="931863" eaLnBrk="1" hangingPunct="1">
              <a:defRPr sz="1200"/>
            </a:lvl1pPr>
          </a:lstStyle>
          <a:p>
            <a:pPr>
              <a:defRPr/>
            </a:pPr>
            <a:endParaRPr lang="en-US"/>
          </a:p>
        </p:txBody>
      </p:sp>
      <p:sp>
        <p:nvSpPr>
          <p:cNvPr id="4099" name="Rectangle 3"/>
          <p:cNvSpPr>
            <a:spLocks noGrp="1" noChangeArrowheads="1"/>
          </p:cNvSpPr>
          <p:nvPr>
            <p:ph type="dt" sz="quarter" idx="1"/>
          </p:nvPr>
        </p:nvSpPr>
        <p:spPr bwMode="auto">
          <a:xfrm>
            <a:off x="5265738" y="0"/>
            <a:ext cx="4029075" cy="350838"/>
          </a:xfrm>
          <a:prstGeom prst="rect">
            <a:avLst/>
          </a:prstGeom>
          <a:noFill/>
          <a:ln w="9525">
            <a:noFill/>
            <a:miter lim="800000"/>
            <a:headEnd/>
            <a:tailEnd/>
          </a:ln>
          <a:effectLst/>
        </p:spPr>
        <p:txBody>
          <a:bodyPr vert="horz" wrap="square" lIns="93824" tIns="46913" rIns="93824" bIns="46913" numCol="1" anchor="t" anchorCtr="0" compatLnSpc="1">
            <a:prstTxWarp prst="textNoShape">
              <a:avLst/>
            </a:prstTxWarp>
          </a:bodyPr>
          <a:lstStyle>
            <a:lvl1pPr algn="r" defTabSz="931863" eaLnBrk="1" hangingPunct="1">
              <a:defRPr sz="1200"/>
            </a:lvl1pPr>
          </a:lstStyle>
          <a:p>
            <a:pPr>
              <a:defRPr/>
            </a:pPr>
            <a:endParaRPr lang="en-US"/>
          </a:p>
        </p:txBody>
      </p:sp>
      <p:sp>
        <p:nvSpPr>
          <p:cNvPr id="4100" name="Rectangle 4"/>
          <p:cNvSpPr>
            <a:spLocks noGrp="1" noChangeArrowheads="1"/>
          </p:cNvSpPr>
          <p:nvPr>
            <p:ph type="ftr" sz="quarter" idx="2"/>
          </p:nvPr>
        </p:nvSpPr>
        <p:spPr bwMode="auto">
          <a:xfrm>
            <a:off x="0" y="6657975"/>
            <a:ext cx="4029075" cy="350838"/>
          </a:xfrm>
          <a:prstGeom prst="rect">
            <a:avLst/>
          </a:prstGeom>
          <a:noFill/>
          <a:ln w="9525">
            <a:noFill/>
            <a:miter lim="800000"/>
            <a:headEnd/>
            <a:tailEnd/>
          </a:ln>
          <a:effectLst/>
        </p:spPr>
        <p:txBody>
          <a:bodyPr vert="horz" wrap="square" lIns="93824" tIns="46913" rIns="93824" bIns="46913" numCol="1" anchor="b" anchorCtr="0" compatLnSpc="1">
            <a:prstTxWarp prst="textNoShape">
              <a:avLst/>
            </a:prstTxWarp>
          </a:bodyPr>
          <a:lstStyle>
            <a:lvl1pPr defTabSz="931863" eaLnBrk="1" hangingPunct="1">
              <a:defRPr sz="1200"/>
            </a:lvl1pPr>
          </a:lstStyle>
          <a:p>
            <a:pPr>
              <a:defRPr/>
            </a:pPr>
            <a:endParaRPr lang="en-US"/>
          </a:p>
        </p:txBody>
      </p:sp>
      <p:sp>
        <p:nvSpPr>
          <p:cNvPr id="4101" name="Rectangle 5"/>
          <p:cNvSpPr>
            <a:spLocks noGrp="1" noChangeArrowheads="1"/>
          </p:cNvSpPr>
          <p:nvPr>
            <p:ph type="sldNum" sz="quarter" idx="3"/>
          </p:nvPr>
        </p:nvSpPr>
        <p:spPr bwMode="auto">
          <a:xfrm>
            <a:off x="5265738" y="6657975"/>
            <a:ext cx="4029075" cy="350838"/>
          </a:xfrm>
          <a:prstGeom prst="rect">
            <a:avLst/>
          </a:prstGeom>
          <a:noFill/>
          <a:ln w="9525">
            <a:noFill/>
            <a:miter lim="800000"/>
            <a:headEnd/>
            <a:tailEnd/>
          </a:ln>
          <a:effectLst/>
        </p:spPr>
        <p:txBody>
          <a:bodyPr vert="horz" wrap="square" lIns="93824" tIns="46913" rIns="93824" bIns="46913" numCol="1" anchor="b" anchorCtr="0" compatLnSpc="1">
            <a:prstTxWarp prst="textNoShape">
              <a:avLst/>
            </a:prstTxWarp>
          </a:bodyPr>
          <a:lstStyle>
            <a:lvl1pPr algn="r" defTabSz="931863" eaLnBrk="1" hangingPunct="1">
              <a:defRPr sz="1200"/>
            </a:lvl1pPr>
          </a:lstStyle>
          <a:p>
            <a:pPr>
              <a:defRPr/>
            </a:pPr>
            <a:fld id="{9AE1F556-E520-43FB-A224-723F3A996070}" type="slidenum">
              <a:rPr lang="en-US"/>
              <a:pPr>
                <a:defRPr/>
              </a:pPr>
              <a:t>‹#›</a:t>
            </a:fld>
            <a:endParaRPr lang="en-US"/>
          </a:p>
        </p:txBody>
      </p:sp>
    </p:spTree>
    <p:extLst>
      <p:ext uri="{BB962C8B-B14F-4D97-AF65-F5344CB8AC3E}">
        <p14:creationId xmlns:p14="http://schemas.microsoft.com/office/powerpoint/2010/main" val="1613828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3824" tIns="46913" rIns="93824" bIns="46913" numCol="1" anchor="t" anchorCtr="0" compatLnSpc="1">
            <a:prstTxWarp prst="textNoShape">
              <a:avLst/>
            </a:prstTxWarp>
          </a:bodyPr>
          <a:lstStyle>
            <a:lvl1pPr defTabSz="931863" eaLnBrk="1" hangingPunct="1">
              <a:defRPr sz="1200"/>
            </a:lvl1pPr>
          </a:lstStyle>
          <a:p>
            <a:pPr>
              <a:defRPr/>
            </a:pPr>
            <a:endParaRPr lang="en-US"/>
          </a:p>
        </p:txBody>
      </p:sp>
      <p:sp>
        <p:nvSpPr>
          <p:cNvPr id="3075" name="Rectangle 3"/>
          <p:cNvSpPr>
            <a:spLocks noGrp="1" noChangeArrowheads="1"/>
          </p:cNvSpPr>
          <p:nvPr>
            <p:ph type="dt" idx="1"/>
          </p:nvPr>
        </p:nvSpPr>
        <p:spPr bwMode="auto">
          <a:xfrm>
            <a:off x="5265738" y="0"/>
            <a:ext cx="4029075" cy="350838"/>
          </a:xfrm>
          <a:prstGeom prst="rect">
            <a:avLst/>
          </a:prstGeom>
          <a:noFill/>
          <a:ln w="9525">
            <a:noFill/>
            <a:miter lim="800000"/>
            <a:headEnd/>
            <a:tailEnd/>
          </a:ln>
          <a:effectLst/>
        </p:spPr>
        <p:txBody>
          <a:bodyPr vert="horz" wrap="square" lIns="93824" tIns="46913" rIns="93824" bIns="46913" numCol="1" anchor="t" anchorCtr="0" compatLnSpc="1">
            <a:prstTxWarp prst="textNoShape">
              <a:avLst/>
            </a:prstTxWarp>
          </a:bodyPr>
          <a:lstStyle>
            <a:lvl1pPr algn="r" defTabSz="931863" eaLnBrk="1" hangingPunct="1">
              <a:defRPr sz="1200"/>
            </a:lvl1pPr>
          </a:lstStyle>
          <a:p>
            <a:pPr>
              <a:defRPr/>
            </a:pPr>
            <a:endParaRPr lang="en-US"/>
          </a:p>
        </p:txBody>
      </p:sp>
      <p:sp>
        <p:nvSpPr>
          <p:cNvPr id="16388" name="Rectangle 4"/>
          <p:cNvSpPr>
            <a:spLocks noGrp="1" noRot="1" noChangeAspect="1" noChangeArrowheads="1" noTextEdit="1"/>
          </p:cNvSpPr>
          <p:nvPr>
            <p:ph type="sldImg" idx="2"/>
          </p:nvPr>
        </p:nvSpPr>
        <p:spPr bwMode="auto">
          <a:xfrm>
            <a:off x="2897188" y="527050"/>
            <a:ext cx="3502025" cy="2625725"/>
          </a:xfrm>
          <a:prstGeom prst="rect">
            <a:avLst/>
          </a:prstGeom>
          <a:noFill/>
          <a:ln w="12700">
            <a:solidFill>
              <a:srgbClr val="000000"/>
            </a:solidFill>
            <a:miter lim="800000"/>
            <a:headEnd/>
            <a:tailEnd/>
          </a:ln>
        </p:spPr>
      </p:sp>
      <p:sp>
        <p:nvSpPr>
          <p:cNvPr id="3077" name="Rectangle 5"/>
          <p:cNvSpPr>
            <a:spLocks noGrp="1" noChangeArrowheads="1"/>
          </p:cNvSpPr>
          <p:nvPr>
            <p:ph type="body" sz="quarter" idx="3"/>
          </p:nvPr>
        </p:nvSpPr>
        <p:spPr bwMode="auto">
          <a:xfrm>
            <a:off x="930275" y="3330575"/>
            <a:ext cx="7435850" cy="3154363"/>
          </a:xfrm>
          <a:prstGeom prst="rect">
            <a:avLst/>
          </a:prstGeom>
          <a:noFill/>
          <a:ln w="9525">
            <a:noFill/>
            <a:miter lim="800000"/>
            <a:headEnd/>
            <a:tailEnd/>
          </a:ln>
          <a:effectLst/>
        </p:spPr>
        <p:txBody>
          <a:bodyPr vert="horz" wrap="square" lIns="93824" tIns="46913" rIns="93824" bIns="4691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6657975"/>
            <a:ext cx="4029075" cy="350838"/>
          </a:xfrm>
          <a:prstGeom prst="rect">
            <a:avLst/>
          </a:prstGeom>
          <a:noFill/>
          <a:ln w="9525">
            <a:noFill/>
            <a:miter lim="800000"/>
            <a:headEnd/>
            <a:tailEnd/>
          </a:ln>
          <a:effectLst/>
        </p:spPr>
        <p:txBody>
          <a:bodyPr vert="horz" wrap="square" lIns="93824" tIns="46913" rIns="93824" bIns="46913" numCol="1" anchor="b" anchorCtr="0" compatLnSpc="1">
            <a:prstTxWarp prst="textNoShape">
              <a:avLst/>
            </a:prstTxWarp>
          </a:bodyPr>
          <a:lstStyle>
            <a:lvl1pPr defTabSz="931863" eaLnBrk="1" hangingPunct="1">
              <a:defRPr sz="1200"/>
            </a:lvl1pPr>
          </a:lstStyle>
          <a:p>
            <a:pPr>
              <a:defRPr/>
            </a:pPr>
            <a:endParaRPr lang="en-US"/>
          </a:p>
        </p:txBody>
      </p:sp>
      <p:sp>
        <p:nvSpPr>
          <p:cNvPr id="3079" name="Rectangle 7"/>
          <p:cNvSpPr>
            <a:spLocks noGrp="1" noChangeArrowheads="1"/>
          </p:cNvSpPr>
          <p:nvPr>
            <p:ph type="sldNum" sz="quarter" idx="5"/>
          </p:nvPr>
        </p:nvSpPr>
        <p:spPr bwMode="auto">
          <a:xfrm>
            <a:off x="5265738" y="6657975"/>
            <a:ext cx="4029075" cy="350838"/>
          </a:xfrm>
          <a:prstGeom prst="rect">
            <a:avLst/>
          </a:prstGeom>
          <a:noFill/>
          <a:ln w="9525">
            <a:noFill/>
            <a:miter lim="800000"/>
            <a:headEnd/>
            <a:tailEnd/>
          </a:ln>
          <a:effectLst/>
        </p:spPr>
        <p:txBody>
          <a:bodyPr vert="horz" wrap="square" lIns="93824" tIns="46913" rIns="93824" bIns="46913" numCol="1" anchor="b" anchorCtr="0" compatLnSpc="1">
            <a:prstTxWarp prst="textNoShape">
              <a:avLst/>
            </a:prstTxWarp>
          </a:bodyPr>
          <a:lstStyle>
            <a:lvl1pPr algn="r" defTabSz="931863" eaLnBrk="1" hangingPunct="1">
              <a:defRPr sz="1200"/>
            </a:lvl1pPr>
          </a:lstStyle>
          <a:p>
            <a:pPr>
              <a:defRPr/>
            </a:pPr>
            <a:fld id="{2BD5BA44-A61D-4421-ACA6-B7686A65186B}" type="slidenum">
              <a:rPr lang="en-US"/>
              <a:pPr>
                <a:defRPr/>
              </a:pPr>
              <a:t>‹#›</a:t>
            </a:fld>
            <a:endParaRPr lang="en-US"/>
          </a:p>
        </p:txBody>
      </p:sp>
    </p:spTree>
    <p:extLst>
      <p:ext uri="{BB962C8B-B14F-4D97-AF65-F5344CB8AC3E}">
        <p14:creationId xmlns:p14="http://schemas.microsoft.com/office/powerpoint/2010/main" val="22052772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B3C3CBCD-930A-47B4-9BA2-F0A865A82473}" type="slidenum">
              <a:rPr lang="en-US" smtClean="0"/>
              <a:pPr/>
              <a:t>1</a:t>
            </a:fld>
            <a:endParaRPr lang="en-US"/>
          </a:p>
        </p:txBody>
      </p:sp>
      <p:sp>
        <p:nvSpPr>
          <p:cNvPr id="17411" name="Rectangle 2"/>
          <p:cNvSpPr>
            <a:spLocks noGrp="1" noRot="1" noChangeAspect="1" noChangeArrowheads="1" noTextEdit="1"/>
          </p:cNvSpPr>
          <p:nvPr>
            <p:ph type="sldImg"/>
          </p:nvPr>
        </p:nvSpPr>
        <p:spPr>
          <a:ln cap="flat"/>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53991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image" Target="../media/image1.png"/><Relationship Id="rId4" Type="http://schemas.openxmlformats.org/officeDocument/2006/relationships/image" Target="../media/image2.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16" name="Object 15"/>
          <p:cNvGraphicFramePr>
            <a:graphicFrameLocks noChangeAspect="1"/>
          </p:cNvGraphicFramePr>
          <p:nvPr userDrawn="1">
            <p:extLst>
              <p:ext uri="{D42A27DB-BD31-4B8C-83A1-F6EECF244321}">
                <p14:modId xmlns:p14="http://schemas.microsoft.com/office/powerpoint/2010/main" val="2751259447"/>
              </p:ext>
            </p:extLst>
          </p:nvPr>
        </p:nvGraphicFramePr>
        <p:xfrm>
          <a:off x="3120095" y="1524426"/>
          <a:ext cx="6500813" cy="6500813"/>
        </p:xfrm>
        <a:graphic>
          <a:graphicData uri="http://schemas.openxmlformats.org/presentationml/2006/ole">
            <mc:AlternateContent xmlns:mc="http://schemas.openxmlformats.org/markup-compatibility/2006">
              <mc:Choice xmlns:v="urn:schemas-microsoft-com:vml" Requires="v">
                <p:oleObj spid="_x0000_s1047" name="Image" r:id="rId3" imgW="6501240" imgH="6501240" progId="Photoshop.Image.16">
                  <p:embed/>
                </p:oleObj>
              </mc:Choice>
              <mc:Fallback>
                <p:oleObj name="Image" r:id="rId3" imgW="6501240" imgH="6501240" progId="Photoshop.Image.16">
                  <p:embed/>
                  <p:pic>
                    <p:nvPicPr>
                      <p:cNvPr id="0" name=""/>
                      <p:cNvPicPr/>
                      <p:nvPr/>
                    </p:nvPicPr>
                    <p:blipFill>
                      <a:blip r:embed="rId4"/>
                      <a:stretch>
                        <a:fillRect/>
                      </a:stretch>
                    </p:blipFill>
                    <p:spPr>
                      <a:xfrm>
                        <a:off x="3120095" y="1524426"/>
                        <a:ext cx="6500813" cy="6500813"/>
                      </a:xfrm>
                      <a:prstGeom prst="rect">
                        <a:avLst/>
                      </a:prstGeom>
                    </p:spPr>
                  </p:pic>
                </p:oleObj>
              </mc:Fallback>
            </mc:AlternateContent>
          </a:graphicData>
        </a:graphic>
      </p:graphicFrame>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Title</a:t>
            </a:r>
          </a:p>
        </p:txBody>
      </p:sp>
      <p:sp>
        <p:nvSpPr>
          <p:cNvPr id="3" name="Subtitle 2"/>
          <p:cNvSpPr>
            <a:spLocks noGrp="1"/>
          </p:cNvSpPr>
          <p:nvPr>
            <p:ph type="subTitle" idx="1" hasCustomPrompt="1"/>
          </p:nvPr>
        </p:nvSpPr>
        <p:spPr>
          <a:xfrm>
            <a:off x="1143000" y="375062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a:t>
            </a:r>
          </a:p>
        </p:txBody>
      </p:sp>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81320" y="365269"/>
            <a:ext cx="2639060" cy="563596"/>
          </a:xfrm>
          <a:prstGeom prst="rect">
            <a:avLst/>
          </a:prstGeom>
        </p:spPr>
      </p:pic>
      <p:pic>
        <p:nvPicPr>
          <p:cNvPr id="14" name="Picture 9"/>
          <p:cNvPicPr>
            <a:picLocks noChangeArrowheads="1"/>
          </p:cNvPicPr>
          <p:nvPr userDrawn="1"/>
        </p:nvPicPr>
        <p:blipFill>
          <a:blip r:embed="rId6" cstate="print"/>
          <a:srcRect/>
          <a:stretch>
            <a:fillRect/>
          </a:stretch>
        </p:blipFill>
        <p:spPr bwMode="auto">
          <a:xfrm>
            <a:off x="367506" y="360681"/>
            <a:ext cx="1550987" cy="641350"/>
          </a:xfrm>
          <a:prstGeom prst="rect">
            <a:avLst/>
          </a:prstGeom>
          <a:noFill/>
          <a:ln w="9525">
            <a:noFill/>
            <a:miter lim="800000"/>
            <a:headEnd/>
            <a:tailEnd/>
          </a:ln>
        </p:spPr>
      </p:pic>
      <p:sp>
        <p:nvSpPr>
          <p:cNvPr id="15" name="Line 10"/>
          <p:cNvSpPr>
            <a:spLocks noChangeShapeType="1"/>
          </p:cNvSpPr>
          <p:nvPr userDrawn="1"/>
        </p:nvSpPr>
        <p:spPr bwMode="auto">
          <a:xfrm flipH="1" flipV="1">
            <a:off x="1884203" y="422435"/>
            <a:ext cx="0" cy="449263"/>
          </a:xfrm>
          <a:prstGeom prst="line">
            <a:avLst/>
          </a:prstGeom>
          <a:noFill/>
          <a:ln w="12700">
            <a:solidFill>
              <a:srgbClr val="919194"/>
            </a:solidFill>
            <a:round/>
            <a:headEnd type="none" w="sm" len="sm"/>
            <a:tailEnd type="none" w="sm" len="sm"/>
          </a:ln>
        </p:spPr>
        <p:txBody>
          <a:bodyPr/>
          <a:lstStyle/>
          <a:p>
            <a:endParaRPr lang="en-US"/>
          </a:p>
        </p:txBody>
      </p:sp>
    </p:spTree>
    <p:extLst>
      <p:ext uri="{BB962C8B-B14F-4D97-AF65-F5344CB8AC3E}">
        <p14:creationId xmlns:p14="http://schemas.microsoft.com/office/powerpoint/2010/main" val="817372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6" name="Title 1"/>
          <p:cNvSpPr>
            <a:spLocks noGrp="1"/>
          </p:cNvSpPr>
          <p:nvPr>
            <p:ph type="title"/>
          </p:nvPr>
        </p:nvSpPr>
        <p:spPr>
          <a:xfrm>
            <a:off x="628650" y="365126"/>
            <a:ext cx="7886700" cy="683089"/>
          </a:xfrm>
        </p:spPr>
        <p:txBody>
          <a:bodyPr/>
          <a:lstStyle/>
          <a:p>
            <a:r>
              <a:rPr lang="en-US" dirty="0"/>
              <a:t>Click to edit Master title style</a:t>
            </a:r>
          </a:p>
        </p:txBody>
      </p:sp>
      <p:sp>
        <p:nvSpPr>
          <p:cNvPr id="7" name="Line 8"/>
          <p:cNvSpPr>
            <a:spLocks noChangeShapeType="1"/>
          </p:cNvSpPr>
          <p:nvPr userDrawn="1"/>
        </p:nvSpPr>
        <p:spPr bwMode="auto">
          <a:xfrm flipV="1">
            <a:off x="628650" y="1220777"/>
            <a:ext cx="8515350" cy="13652"/>
          </a:xfrm>
          <a:prstGeom prst="line">
            <a:avLst/>
          </a:prstGeom>
          <a:noFill/>
          <a:ln w="12700">
            <a:solidFill>
              <a:srgbClr val="919194"/>
            </a:solidFill>
            <a:round/>
            <a:headEnd type="none" w="sm" len="sm"/>
            <a:tailEnd type="none" w="sm" len="sm"/>
          </a:ln>
        </p:spPr>
        <p:txBody>
          <a:bodyPr/>
          <a:lstStyle/>
          <a:p>
            <a:endParaRPr lang="en-US"/>
          </a:p>
        </p:txBody>
      </p:sp>
    </p:spTree>
    <p:extLst>
      <p:ext uri="{BB962C8B-B14F-4D97-AF65-F5344CB8AC3E}">
        <p14:creationId xmlns:p14="http://schemas.microsoft.com/office/powerpoint/2010/main" val="2521171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Tree>
    <p:extLst>
      <p:ext uri="{BB962C8B-B14F-4D97-AF65-F5344CB8AC3E}">
        <p14:creationId xmlns:p14="http://schemas.microsoft.com/office/powerpoint/2010/main" val="4289009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83089"/>
          </a:xfrm>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
        <p:nvSpPr>
          <p:cNvPr id="8" name="Line 8"/>
          <p:cNvSpPr>
            <a:spLocks noChangeShapeType="1"/>
          </p:cNvSpPr>
          <p:nvPr userDrawn="1"/>
        </p:nvSpPr>
        <p:spPr bwMode="auto">
          <a:xfrm flipV="1">
            <a:off x="628650" y="1220777"/>
            <a:ext cx="8515350" cy="13652"/>
          </a:xfrm>
          <a:prstGeom prst="line">
            <a:avLst/>
          </a:prstGeom>
          <a:noFill/>
          <a:ln w="12700">
            <a:solidFill>
              <a:srgbClr val="919194"/>
            </a:solidFill>
            <a:round/>
            <a:headEnd type="none" w="sm" len="sm"/>
            <a:tailEnd type="none" w="sm" len="sm"/>
          </a:ln>
        </p:spPr>
        <p:txBody>
          <a:bodyPr/>
          <a:lstStyle/>
          <a:p>
            <a:endParaRPr lang="en-US"/>
          </a:p>
        </p:txBody>
      </p:sp>
    </p:spTree>
    <p:extLst>
      <p:ext uri="{BB962C8B-B14F-4D97-AF65-F5344CB8AC3E}">
        <p14:creationId xmlns:p14="http://schemas.microsoft.com/office/powerpoint/2010/main" val="1127625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
        <p:nvSpPr>
          <p:cNvPr id="11" name="Title 1"/>
          <p:cNvSpPr>
            <a:spLocks noGrp="1"/>
          </p:cNvSpPr>
          <p:nvPr>
            <p:ph type="title"/>
          </p:nvPr>
        </p:nvSpPr>
        <p:spPr>
          <a:xfrm>
            <a:off x="628650" y="365126"/>
            <a:ext cx="7886700" cy="683089"/>
          </a:xfrm>
        </p:spPr>
        <p:txBody>
          <a:bodyPr/>
          <a:lstStyle/>
          <a:p>
            <a:r>
              <a:rPr lang="en-US" dirty="0"/>
              <a:t>Click to edit Master title style</a:t>
            </a:r>
          </a:p>
        </p:txBody>
      </p:sp>
      <p:sp>
        <p:nvSpPr>
          <p:cNvPr id="12" name="Line 8"/>
          <p:cNvSpPr>
            <a:spLocks noChangeShapeType="1"/>
          </p:cNvSpPr>
          <p:nvPr userDrawn="1"/>
        </p:nvSpPr>
        <p:spPr bwMode="auto">
          <a:xfrm flipV="1">
            <a:off x="628650" y="1220777"/>
            <a:ext cx="8515350" cy="13652"/>
          </a:xfrm>
          <a:prstGeom prst="line">
            <a:avLst/>
          </a:prstGeom>
          <a:noFill/>
          <a:ln w="12700">
            <a:solidFill>
              <a:srgbClr val="919194"/>
            </a:solidFill>
            <a:round/>
            <a:headEnd type="none" w="sm" len="sm"/>
            <a:tailEnd type="none" w="sm" len="sm"/>
          </a:ln>
        </p:spPr>
        <p:txBody>
          <a:bodyPr/>
          <a:lstStyle/>
          <a:p>
            <a:endParaRPr lang="en-US"/>
          </a:p>
        </p:txBody>
      </p:sp>
    </p:spTree>
    <p:extLst>
      <p:ext uri="{BB962C8B-B14F-4D97-AF65-F5344CB8AC3E}">
        <p14:creationId xmlns:p14="http://schemas.microsoft.com/office/powerpoint/2010/main" val="249347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Tree>
    <p:extLst>
      <p:ext uri="{BB962C8B-B14F-4D97-AF65-F5344CB8AC3E}">
        <p14:creationId xmlns:p14="http://schemas.microsoft.com/office/powerpoint/2010/main" val="1834076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Tree>
    <p:extLst>
      <p:ext uri="{BB962C8B-B14F-4D97-AF65-F5344CB8AC3E}">
        <p14:creationId xmlns:p14="http://schemas.microsoft.com/office/powerpoint/2010/main" val="1077175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Tree>
    <p:extLst>
      <p:ext uri="{BB962C8B-B14F-4D97-AF65-F5344CB8AC3E}">
        <p14:creationId xmlns:p14="http://schemas.microsoft.com/office/powerpoint/2010/main" val="67832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48BA27B-92DE-444A-83B4-19E250B2F7DA}" type="datetimeFigureOut">
              <a:rPr lang="en-US" smtClean="0"/>
              <a:t>11/8/2018</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83DD076-3F7D-402C-A5DB-E5DA245E637D}" type="slidenum">
              <a:rPr lang="en-US" smtClean="0"/>
              <a:t>‹#›</a:t>
            </a:fld>
            <a:endParaRPr lang="en-US"/>
          </a:p>
        </p:txBody>
      </p:sp>
    </p:spTree>
    <p:extLst>
      <p:ext uri="{BB962C8B-B14F-4D97-AF65-F5344CB8AC3E}">
        <p14:creationId xmlns:p14="http://schemas.microsoft.com/office/powerpoint/2010/main" val="213295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251257" y="6226952"/>
            <a:ext cx="2639060" cy="563596"/>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487165"/>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3.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chinaipr.com/2018/07/04/semiconductor-patent-litigation-part-2-nationalism-transparency-and-rule-of-law/"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cholars.law.unlv.edu/facpub/1096"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cholars.law.unlv.edu/facpub/1096"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normAutofit fontScale="90000"/>
          </a:bodyPr>
          <a:lstStyle/>
          <a:p>
            <a:r>
              <a:rPr lang="en-US" sz="4800" b="1" dirty="0"/>
              <a:t>Nothing But Blue Skies? </a:t>
            </a:r>
            <a:r>
              <a:rPr lang="en-US" altLang="zh-CN" sz="4800" b="1" dirty="0"/>
              <a:t>—</a:t>
            </a:r>
            <a:br>
              <a:rPr lang="en-US" sz="4800" b="1" dirty="0"/>
            </a:br>
            <a:r>
              <a:rPr lang="en-US" sz="4800" b="1" dirty="0"/>
              <a:t>The Unredeemed Promise of IP Enforcement at China’s Trade Fairs</a:t>
            </a:r>
            <a:endParaRPr lang="en-US" dirty="0"/>
          </a:p>
        </p:txBody>
      </p:sp>
      <p:sp>
        <p:nvSpPr>
          <p:cNvPr id="10" name="Subtitle 9"/>
          <p:cNvSpPr>
            <a:spLocks noGrp="1"/>
          </p:cNvSpPr>
          <p:nvPr>
            <p:ph type="subTitle" idx="1"/>
          </p:nvPr>
        </p:nvSpPr>
        <p:spPr/>
        <p:txBody>
          <a:bodyPr/>
          <a:lstStyle/>
          <a:p>
            <a:r>
              <a:rPr lang="en-US" altLang="zh-CN" dirty="0"/>
              <a:t>Mark</a:t>
            </a:r>
            <a:r>
              <a:rPr lang="zh-CN" altLang="en-US" dirty="0"/>
              <a:t> </a:t>
            </a:r>
            <a:r>
              <a:rPr lang="en-US" altLang="zh-CN" dirty="0"/>
              <a:t>Cohen</a:t>
            </a:r>
          </a:p>
          <a:p>
            <a:r>
              <a:rPr lang="en-US" altLang="zh-CN" dirty="0"/>
              <a:t>Mark.Cohen@law.berkeley.edu</a:t>
            </a:r>
          </a:p>
          <a:p>
            <a:r>
              <a:rPr lang="en-US" altLang="zh-CN" dirty="0"/>
              <a:t>October</a:t>
            </a:r>
            <a:r>
              <a:rPr lang="zh-CN" altLang="en-US" dirty="0"/>
              <a:t> </a:t>
            </a:r>
            <a:r>
              <a:rPr lang="en-US" altLang="zh-CN" dirty="0"/>
              <a:t>2018</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lla Fitzgerald (Gottlieb 02871).jpg">
            <a:extLst>
              <a:ext uri="{FF2B5EF4-FFF2-40B4-BE49-F238E27FC236}">
                <a16:creationId xmlns:a16="http://schemas.microsoft.com/office/drawing/2014/main" id="{4B309D25-C7D2-43D1-A30E-90E80F7730D5}"/>
              </a:ext>
            </a:extLst>
          </p:cNvPr>
          <p:cNvPicPr>
            <a:picLocks noChangeAspect="1" noChangeArrowheads="1"/>
          </p:cNvPicPr>
          <p:nvPr/>
        </p:nvPicPr>
        <p:blipFill rotWithShape="1">
          <a:blip r:embed="rId2">
            <a:duotone>
              <a:prstClr val="black"/>
              <a:schemeClr val="tx2">
                <a:tint val="45000"/>
                <a:satMod val="400000"/>
              </a:schemeClr>
            </a:duotone>
            <a:alphaModFix amt="25000"/>
            <a:extLst>
              <a:ext uri="{28A0092B-C50C-407E-A947-70E740481C1C}">
                <a14:useLocalDpi xmlns:a14="http://schemas.microsoft.com/office/drawing/2010/main" val="0"/>
              </a:ext>
            </a:extLst>
          </a:blip>
          <a:srcRect t="11672" b="35172"/>
          <a:stretch/>
        </p:blipFill>
        <p:spPr bwMode="auto">
          <a:xfrm>
            <a:off x="15" y="857257"/>
            <a:ext cx="9143985" cy="51434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323562-87CB-47FF-8172-5D44A68AC985}"/>
              </a:ext>
            </a:extLst>
          </p:cNvPr>
          <p:cNvSpPr txBox="1"/>
          <p:nvPr/>
        </p:nvSpPr>
        <p:spPr>
          <a:xfrm>
            <a:off x="331839" y="1712687"/>
            <a:ext cx="8183511" cy="4288064"/>
          </a:xfrm>
          <a:prstGeom prst="rect">
            <a:avLst/>
          </a:prstGeom>
        </p:spPr>
        <p:txBody>
          <a:bodyPr vert="horz" lIns="68580" tIns="34290" rIns="68580" bIns="34290" rtlCol="0">
            <a:normAutofit lnSpcReduction="10000"/>
          </a:bodyPr>
          <a:lstStyle/>
          <a:p>
            <a:pPr>
              <a:lnSpc>
                <a:spcPct val="90000"/>
              </a:lnSpc>
              <a:spcAft>
                <a:spcPts val="450"/>
              </a:spcAft>
            </a:pPr>
            <a:r>
              <a:rPr lang="en-US" dirty="0">
                <a:solidFill>
                  <a:schemeClr val="accent5">
                    <a:lumMod val="75000"/>
                  </a:schemeClr>
                </a:solidFill>
              </a:rPr>
              <a:t>Blue Skies</a:t>
            </a:r>
            <a:br>
              <a:rPr lang="en-US" dirty="0">
                <a:solidFill>
                  <a:schemeClr val="accent5">
                    <a:lumMod val="75000"/>
                  </a:schemeClr>
                </a:solidFill>
              </a:rPr>
            </a:br>
            <a:r>
              <a:rPr lang="en-US" dirty="0">
                <a:solidFill>
                  <a:schemeClr val="accent5">
                    <a:lumMod val="75000"/>
                  </a:schemeClr>
                </a:solidFill>
              </a:rPr>
              <a:t>Nothing But Blue Skies</a:t>
            </a:r>
          </a:p>
          <a:p>
            <a:pPr>
              <a:lnSpc>
                <a:spcPct val="90000"/>
              </a:lnSpc>
              <a:spcAft>
                <a:spcPts val="450"/>
              </a:spcAft>
            </a:pPr>
            <a:r>
              <a:rPr lang="en-US" dirty="0">
                <a:solidFill>
                  <a:schemeClr val="accent5">
                    <a:lumMod val="75000"/>
                  </a:schemeClr>
                </a:solidFill>
              </a:rPr>
              <a:t>Do I See…</a:t>
            </a:r>
          </a:p>
          <a:p>
            <a:pPr indent="-171450">
              <a:lnSpc>
                <a:spcPct val="90000"/>
              </a:lnSpc>
              <a:spcAft>
                <a:spcPts val="450"/>
              </a:spcAft>
              <a:buFont typeface="Arial" panose="020B0604020202020204" pitchFamily="34" charset="0"/>
              <a:buChar char="•"/>
            </a:pPr>
            <a:endParaRPr lang="en-US" dirty="0">
              <a:solidFill>
                <a:schemeClr val="accent5">
                  <a:lumMod val="75000"/>
                </a:schemeClr>
              </a:solidFill>
            </a:endParaRPr>
          </a:p>
          <a:p>
            <a:pPr>
              <a:lnSpc>
                <a:spcPct val="90000"/>
              </a:lnSpc>
              <a:spcAft>
                <a:spcPts val="450"/>
              </a:spcAft>
            </a:pPr>
            <a:r>
              <a:rPr lang="en-US" dirty="0">
                <a:solidFill>
                  <a:schemeClr val="accent5">
                    <a:lumMod val="75000"/>
                  </a:schemeClr>
                </a:solidFill>
              </a:rPr>
              <a:t>Ella Fitzgerald</a:t>
            </a:r>
          </a:p>
          <a:p>
            <a:pPr>
              <a:lnSpc>
                <a:spcPct val="90000"/>
              </a:lnSpc>
              <a:spcAft>
                <a:spcPts val="450"/>
              </a:spcAft>
            </a:pPr>
            <a:endParaRPr lang="en-US" dirty="0"/>
          </a:p>
          <a:p>
            <a:pPr>
              <a:lnSpc>
                <a:spcPct val="90000"/>
              </a:lnSpc>
              <a:spcAft>
                <a:spcPts val="450"/>
              </a:spcAft>
            </a:pPr>
            <a:endParaRPr lang="en-US" dirty="0"/>
          </a:p>
          <a:p>
            <a:pPr>
              <a:lnSpc>
                <a:spcPct val="90000"/>
              </a:lnSpc>
              <a:spcAft>
                <a:spcPts val="450"/>
              </a:spcAft>
            </a:pPr>
            <a:endParaRPr lang="en-US" dirty="0"/>
          </a:p>
          <a:p>
            <a:pPr>
              <a:lnSpc>
                <a:spcPct val="90000"/>
              </a:lnSpc>
              <a:spcAft>
                <a:spcPts val="450"/>
              </a:spcAft>
            </a:pPr>
            <a:endParaRPr lang="en-US" dirty="0"/>
          </a:p>
          <a:p>
            <a:pPr>
              <a:lnSpc>
                <a:spcPct val="90000"/>
              </a:lnSpc>
              <a:spcAft>
                <a:spcPts val="450"/>
              </a:spcAft>
            </a:pPr>
            <a:endParaRPr lang="en-US" dirty="0"/>
          </a:p>
          <a:p>
            <a:pPr>
              <a:lnSpc>
                <a:spcPct val="90000"/>
              </a:lnSpc>
              <a:spcAft>
                <a:spcPts val="450"/>
              </a:spcAft>
            </a:pPr>
            <a:endParaRPr lang="en-US" dirty="0"/>
          </a:p>
          <a:p>
            <a:pPr>
              <a:lnSpc>
                <a:spcPct val="90000"/>
              </a:lnSpc>
              <a:spcAft>
                <a:spcPts val="450"/>
              </a:spcAft>
            </a:pPr>
            <a:endParaRPr lang="en-US" dirty="0"/>
          </a:p>
          <a:p>
            <a:pPr>
              <a:lnSpc>
                <a:spcPct val="90000"/>
              </a:lnSpc>
              <a:spcAft>
                <a:spcPts val="450"/>
              </a:spcAft>
            </a:pPr>
            <a:r>
              <a:rPr lang="en-US" dirty="0"/>
              <a:t>photo source: © William P. Gottlieb - This image is available from the United States Library of Congress's Prints and Photographs division under the digital ID gottlieb.02871.</a:t>
            </a:r>
          </a:p>
        </p:txBody>
      </p:sp>
    </p:spTree>
    <p:extLst>
      <p:ext uri="{BB962C8B-B14F-4D97-AF65-F5344CB8AC3E}">
        <p14:creationId xmlns:p14="http://schemas.microsoft.com/office/powerpoint/2010/main" val="1547096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2B6A-FEDE-4363-B96B-1C8A0C82EEE0}"/>
              </a:ext>
            </a:extLst>
          </p:cNvPr>
          <p:cNvSpPr>
            <a:spLocks noGrp="1"/>
          </p:cNvSpPr>
          <p:nvPr>
            <p:ph type="title"/>
          </p:nvPr>
        </p:nvSpPr>
        <p:spPr/>
        <p:txBody>
          <a:bodyPr/>
          <a:lstStyle/>
          <a:p>
            <a:pPr algn="ctr"/>
            <a:r>
              <a:rPr lang="en-US" dirty="0"/>
              <a:t>History of Trade Fair Enforcement</a:t>
            </a:r>
          </a:p>
        </p:txBody>
      </p:sp>
      <p:sp>
        <p:nvSpPr>
          <p:cNvPr id="3" name="Content Placeholder 2">
            <a:extLst>
              <a:ext uri="{FF2B5EF4-FFF2-40B4-BE49-F238E27FC236}">
                <a16:creationId xmlns:a16="http://schemas.microsoft.com/office/drawing/2014/main" id="{20E5725B-A0BE-4C3F-9E56-E26AAB63AE0D}"/>
              </a:ext>
            </a:extLst>
          </p:cNvPr>
          <p:cNvSpPr>
            <a:spLocks noGrp="1"/>
          </p:cNvSpPr>
          <p:nvPr>
            <p:ph idx="1"/>
          </p:nvPr>
        </p:nvSpPr>
        <p:spPr>
          <a:xfrm>
            <a:off x="628650" y="1892639"/>
            <a:ext cx="7886700" cy="3869531"/>
          </a:xfrm>
        </p:spPr>
        <p:txBody>
          <a:bodyPr>
            <a:normAutofit fontScale="77500" lnSpcReduction="20000"/>
          </a:bodyPr>
          <a:lstStyle/>
          <a:p>
            <a:r>
              <a:rPr lang="en-US" dirty="0"/>
              <a:t>1.  Post WTO </a:t>
            </a:r>
            <a:r>
              <a:rPr lang="en-US" dirty="0" err="1"/>
              <a:t>Acccession</a:t>
            </a:r>
            <a:r>
              <a:rPr lang="en-US" dirty="0"/>
              <a:t> (12/2001):  Nominal implementation of WTO commitments for courts to issue preliminary injunctions that could be used to address trade fair infringements; “local protectionism” by local courts may reduce actual availability of judicial relief for trade fair infringements  </a:t>
            </a:r>
          </a:p>
          <a:p>
            <a:r>
              <a:rPr lang="en-US" dirty="0"/>
              <a:t> 2.  2007: China begins to recognize the importance of imposing responsibilities on trade fair organizers through launching of  an intergovernmental “blue sky” campaign specifically addressed to trade fair complaints. </a:t>
            </a:r>
          </a:p>
          <a:p>
            <a:pPr lvl="1"/>
            <a:r>
              <a:rPr lang="en-US" sz="2100" dirty="0"/>
              <a:t>As with most special campaigns, the impact was largely short term. </a:t>
            </a:r>
          </a:p>
          <a:p>
            <a:pPr lvl="1"/>
            <a:r>
              <a:rPr lang="en-US" sz="2100" dirty="0"/>
              <a:t>China also takes important steps to clarify third party liability standards and “offers for sale”  as infringing acts</a:t>
            </a:r>
          </a:p>
          <a:p>
            <a:r>
              <a:rPr lang="en-US" dirty="0"/>
              <a:t>3.  Courts continue to play a limited role in providing provisional relief for IP enforcement at trade fairs.</a:t>
            </a:r>
          </a:p>
          <a:p>
            <a:pPr lvl="1"/>
            <a:r>
              <a:rPr lang="en-US" sz="2100" dirty="0"/>
              <a:t>Trade fair actions are primarily being launched after conclusion of a trade fair </a:t>
            </a:r>
          </a:p>
          <a:p>
            <a:pPr lvl="1"/>
            <a:r>
              <a:rPr lang="en-US" sz="2100" dirty="0"/>
              <a:t>Infringers are hardly deterred from future action.</a:t>
            </a:r>
          </a:p>
          <a:p>
            <a:pPr lvl="1"/>
            <a:r>
              <a:rPr lang="en-US" sz="2100" dirty="0"/>
              <a:t>Sponsors may be held liable.</a:t>
            </a:r>
          </a:p>
          <a:p>
            <a:pPr lvl="1"/>
            <a:r>
              <a:rPr lang="en-US" sz="2100" dirty="0"/>
              <a:t>Trade fairs serve important evidence gathering opportunities.</a:t>
            </a:r>
          </a:p>
          <a:p>
            <a:pPr lvl="1"/>
            <a:r>
              <a:rPr lang="en-US" sz="2100" dirty="0"/>
              <a:t>Overseas litigation against Chinese exhibitors increasingly of concern.</a:t>
            </a:r>
          </a:p>
          <a:p>
            <a:pPr lvl="1"/>
            <a:endParaRPr lang="en-US" dirty="0"/>
          </a:p>
        </p:txBody>
      </p:sp>
    </p:spTree>
    <p:extLst>
      <p:ext uri="{BB962C8B-B14F-4D97-AF65-F5344CB8AC3E}">
        <p14:creationId xmlns:p14="http://schemas.microsoft.com/office/powerpoint/2010/main" val="122383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DADC7-A06C-49E5-BAAD-4EEFB930AF2B}"/>
              </a:ext>
            </a:extLst>
          </p:cNvPr>
          <p:cNvSpPr>
            <a:spLocks noGrp="1"/>
          </p:cNvSpPr>
          <p:nvPr>
            <p:ph type="title"/>
          </p:nvPr>
        </p:nvSpPr>
        <p:spPr/>
        <p:txBody>
          <a:bodyPr>
            <a:normAutofit fontScale="90000"/>
          </a:bodyPr>
          <a:lstStyle/>
          <a:p>
            <a:r>
              <a:rPr lang="en-US" dirty="0"/>
              <a:t>Phase 1 – </a:t>
            </a:r>
            <a:br>
              <a:rPr lang="en-US" dirty="0"/>
            </a:br>
            <a:r>
              <a:rPr lang="en-US" dirty="0"/>
              <a:t>“</a:t>
            </a:r>
            <a:r>
              <a:rPr lang="en-US" dirty="0" err="1"/>
              <a:t>Abro</a:t>
            </a:r>
            <a:r>
              <a:rPr lang="en-US" dirty="0"/>
              <a:t>” Case</a:t>
            </a:r>
          </a:p>
        </p:txBody>
      </p:sp>
      <p:sp>
        <p:nvSpPr>
          <p:cNvPr id="3" name="Content Placeholder 2">
            <a:extLst>
              <a:ext uri="{FF2B5EF4-FFF2-40B4-BE49-F238E27FC236}">
                <a16:creationId xmlns:a16="http://schemas.microsoft.com/office/drawing/2014/main" id="{F3B8DF3E-D0D7-4981-9727-8B2DAEE4604E}"/>
              </a:ext>
            </a:extLst>
          </p:cNvPr>
          <p:cNvSpPr>
            <a:spLocks noGrp="1"/>
          </p:cNvSpPr>
          <p:nvPr>
            <p:ph idx="1"/>
          </p:nvPr>
        </p:nvSpPr>
        <p:spPr/>
        <p:txBody>
          <a:bodyPr/>
          <a:lstStyle/>
          <a:p>
            <a:r>
              <a:rPr lang="en-US" dirty="0"/>
              <a:t>China’s Revised Trademark Law (2002):</a:t>
            </a:r>
          </a:p>
          <a:p>
            <a:r>
              <a:rPr lang="en-US" dirty="0"/>
              <a:t>Article 57 Where the owner of a registered trademark or any interested party has evidence proving that another party is committing or will soon commit an act that infringes upon his exclusive right to the use of its registered trademark and that, unless it is stopped promptly, will cause irreparable harm to his legitimate rights and interests, he may, before filing a lawsuit, apply to the People's Court for ordering the cease of the act and for adopting measures to preserve his property.</a:t>
            </a:r>
          </a:p>
          <a:p>
            <a:endParaRPr lang="en-US" dirty="0"/>
          </a:p>
        </p:txBody>
      </p:sp>
    </p:spTree>
    <p:extLst>
      <p:ext uri="{BB962C8B-B14F-4D97-AF65-F5344CB8AC3E}">
        <p14:creationId xmlns:p14="http://schemas.microsoft.com/office/powerpoint/2010/main" val="23027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DC9E0-FC52-4245-BE0F-8DBA719CA8B2}"/>
              </a:ext>
            </a:extLst>
          </p:cNvPr>
          <p:cNvSpPr>
            <a:spLocks noGrp="1"/>
          </p:cNvSpPr>
          <p:nvPr>
            <p:ph type="title"/>
          </p:nvPr>
        </p:nvSpPr>
        <p:spPr/>
        <p:txBody>
          <a:bodyPr/>
          <a:lstStyle/>
          <a:p>
            <a:r>
              <a:rPr lang="en-US" dirty="0"/>
              <a:t>But Limited Availability</a:t>
            </a:r>
          </a:p>
        </p:txBody>
      </p:sp>
      <p:sp>
        <p:nvSpPr>
          <p:cNvPr id="3" name="Content Placeholder 2">
            <a:extLst>
              <a:ext uri="{FF2B5EF4-FFF2-40B4-BE49-F238E27FC236}">
                <a16:creationId xmlns:a16="http://schemas.microsoft.com/office/drawing/2014/main" id="{D0BBF6A7-A804-4A04-BEBE-30483CED3043}"/>
              </a:ext>
            </a:extLst>
          </p:cNvPr>
          <p:cNvSpPr>
            <a:spLocks noGrp="1"/>
          </p:cNvSpPr>
          <p:nvPr>
            <p:ph idx="1"/>
          </p:nvPr>
        </p:nvSpPr>
        <p:spPr/>
        <p:txBody>
          <a:bodyPr>
            <a:normAutofit/>
          </a:bodyPr>
          <a:lstStyle/>
          <a:p>
            <a:pPr marL="0" indent="0">
              <a:buNone/>
            </a:pPr>
            <a:r>
              <a:rPr lang="en-US" dirty="0"/>
              <a:t>The Korean delegation to the WTO asked about frequencies with which provisional measures were granted:</a:t>
            </a:r>
          </a:p>
          <a:p>
            <a:pPr marL="0" indent="0">
              <a:buNone/>
            </a:pPr>
            <a:r>
              <a:rPr lang="en-US" dirty="0"/>
              <a:t>20. What is the approximate rate of the provisional measure filings that are affirmed by the People's Courts? </a:t>
            </a:r>
          </a:p>
          <a:p>
            <a:r>
              <a:rPr lang="en-US" dirty="0"/>
              <a:t>“There is [sic] no statistics for such rate. The application by the parties for ordering provisional measures will be approved if the requirement of the relevant laws and regulations are [sic] satisfied.”</a:t>
            </a:r>
          </a:p>
          <a:p>
            <a:r>
              <a:rPr lang="en-US" dirty="0"/>
              <a:t>IP/C/W/374/Add.3 Page 14. , REVIEW OF LEGISLATION Responses from China to questions posed by the European Communities and their member States, Japan, Korea and Switzerland Addendum (May 19, 2003).</a:t>
            </a:r>
          </a:p>
          <a:p>
            <a:endParaRPr lang="en-US" dirty="0"/>
          </a:p>
        </p:txBody>
      </p:sp>
    </p:spTree>
    <p:extLst>
      <p:ext uri="{BB962C8B-B14F-4D97-AF65-F5344CB8AC3E}">
        <p14:creationId xmlns:p14="http://schemas.microsoft.com/office/powerpoint/2010/main" val="478892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AA70A-FF9B-4768-B007-C9E2197DB954}"/>
              </a:ext>
            </a:extLst>
          </p:cNvPr>
          <p:cNvSpPr>
            <a:spLocks noGrp="1"/>
          </p:cNvSpPr>
          <p:nvPr>
            <p:ph type="title"/>
          </p:nvPr>
        </p:nvSpPr>
        <p:spPr>
          <a:xfrm>
            <a:off x="546100" y="289266"/>
            <a:ext cx="5373370" cy="994172"/>
          </a:xfrm>
        </p:spPr>
        <p:txBody>
          <a:bodyPr>
            <a:normAutofit/>
          </a:bodyPr>
          <a:lstStyle/>
          <a:p>
            <a:r>
              <a:rPr lang="en-US" dirty="0"/>
              <a:t>A</a:t>
            </a:r>
            <a:r>
              <a:rPr lang="en-US" altLang="zh-CN" dirty="0"/>
              <a:t>BRO</a:t>
            </a:r>
            <a:r>
              <a:rPr lang="en-US" dirty="0"/>
              <a:t> Case</a:t>
            </a:r>
          </a:p>
        </p:txBody>
      </p:sp>
      <p:pic>
        <p:nvPicPr>
          <p:cNvPr id="2050" name="Picture 2" descr="http://img.timeinc.net/time/daily/2008/0801/360_counterfeiter_0116.jpg">
            <a:extLst>
              <a:ext uri="{FF2B5EF4-FFF2-40B4-BE49-F238E27FC236}">
                <a16:creationId xmlns:a16="http://schemas.microsoft.com/office/drawing/2014/main" id="{0CDC063B-9A0A-44AB-B229-40B7E17F0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5" y="2590531"/>
            <a:ext cx="2569468" cy="19234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BD4A6E0-AB87-4F07-9A25-4F1A77E6792A}"/>
              </a:ext>
            </a:extLst>
          </p:cNvPr>
          <p:cNvSpPr>
            <a:spLocks noGrp="1"/>
          </p:cNvSpPr>
          <p:nvPr>
            <p:ph idx="1"/>
          </p:nvPr>
        </p:nvSpPr>
        <p:spPr>
          <a:xfrm>
            <a:off x="3177540" y="1945278"/>
            <a:ext cx="5483859" cy="4011930"/>
          </a:xfrm>
        </p:spPr>
        <p:txBody>
          <a:bodyPr>
            <a:normAutofit/>
          </a:bodyPr>
          <a:lstStyle/>
          <a:p>
            <a:r>
              <a:rPr lang="en-US" sz="1600" i="1" dirty="0"/>
              <a:t>America’s Most Wanted Counterfeiter</a:t>
            </a:r>
            <a:r>
              <a:rPr lang="en-US" sz="1600" dirty="0"/>
              <a:t> (Time Magazine, 1/16/08)</a:t>
            </a:r>
          </a:p>
          <a:p>
            <a:r>
              <a:rPr lang="en-US" sz="1600" dirty="0"/>
              <a:t>“In 2003 Timothy </a:t>
            </a:r>
            <a:r>
              <a:rPr lang="en-US" sz="1600" dirty="0" err="1"/>
              <a:t>Demarais</a:t>
            </a:r>
            <a:r>
              <a:rPr lang="en-US" sz="1600" dirty="0"/>
              <a:t>, vice president of  [ABRO]… walked into the Canton Trade Fair in Guangzhou, China, and found that his company's product line — and his company's identity itself — had been knocked off by a Chinese firm called Hunan Magic Power, also known as </a:t>
            </a:r>
            <a:r>
              <a:rPr lang="en-US" sz="1600" dirty="0" err="1"/>
              <a:t>Magpow</a:t>
            </a:r>
            <a:r>
              <a:rPr lang="en-US" sz="1600" dirty="0"/>
              <a:t>. When </a:t>
            </a:r>
            <a:r>
              <a:rPr lang="en-US" sz="1600" dirty="0" err="1"/>
              <a:t>Demarais</a:t>
            </a:r>
            <a:r>
              <a:rPr lang="en-US" sz="1600" dirty="0"/>
              <a:t> attempted to have the imposter kicked out, he says, Hunan Magic Power chairman Yuan </a:t>
            </a:r>
            <a:r>
              <a:rPr lang="en-US" sz="1600" dirty="0" err="1"/>
              <a:t>Hongwei</a:t>
            </a:r>
            <a:r>
              <a:rPr lang="en-US" sz="1600" dirty="0"/>
              <a:t> produced documentation that he claimed showed his company had the right to use the trademark ABRO. He had even copied ABRO's labeling, including one sample card with a photo of a woman applying epoxy to a bicycle. The woman, it turned out, was </a:t>
            </a:r>
            <a:r>
              <a:rPr lang="en-US" sz="1600" dirty="0" err="1"/>
              <a:t>Demarais</a:t>
            </a:r>
            <a:r>
              <a:rPr lang="en-US" sz="1600" dirty="0"/>
              <a:t>' wife. After </a:t>
            </a:r>
            <a:r>
              <a:rPr lang="en-US" sz="1600" dirty="0" err="1"/>
              <a:t>Demarais</a:t>
            </a:r>
            <a:r>
              <a:rPr lang="en-US" sz="1600" dirty="0"/>
              <a:t> pulled out another photo of his wife from his wallet, the trade fair officials booted Hunan Magic Power. ‘How blatant can you be when you steal my wife's picture for your card?’ asks </a:t>
            </a:r>
            <a:r>
              <a:rPr lang="en-US" sz="1600" dirty="0" err="1"/>
              <a:t>Demarais</a:t>
            </a:r>
            <a:r>
              <a:rPr lang="en-US" sz="1600" dirty="0"/>
              <a:t>.”   </a:t>
            </a:r>
          </a:p>
          <a:p>
            <a:pPr marL="0" indent="0">
              <a:buNone/>
            </a:pPr>
            <a:endParaRPr lang="en-US" sz="1425" dirty="0"/>
          </a:p>
        </p:txBody>
      </p:sp>
    </p:spTree>
    <p:extLst>
      <p:ext uri="{BB962C8B-B14F-4D97-AF65-F5344CB8AC3E}">
        <p14:creationId xmlns:p14="http://schemas.microsoft.com/office/powerpoint/2010/main" val="2123139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94F5-22F5-4EC3-9C6E-5588CB97F77C}"/>
              </a:ext>
            </a:extLst>
          </p:cNvPr>
          <p:cNvSpPr>
            <a:spLocks noGrp="1"/>
          </p:cNvSpPr>
          <p:nvPr>
            <p:ph type="title"/>
          </p:nvPr>
        </p:nvSpPr>
        <p:spPr/>
        <p:txBody>
          <a:bodyPr/>
          <a:lstStyle/>
          <a:p>
            <a:r>
              <a:rPr lang="en-US" dirty="0"/>
              <a:t>ABRO in Congress</a:t>
            </a:r>
          </a:p>
        </p:txBody>
      </p:sp>
      <p:sp>
        <p:nvSpPr>
          <p:cNvPr id="4" name="Rectangle 1">
            <a:extLst>
              <a:ext uri="{FF2B5EF4-FFF2-40B4-BE49-F238E27FC236}">
                <a16:creationId xmlns:a16="http://schemas.microsoft.com/office/drawing/2014/main" id="{DABDAB61-11DE-4587-B456-82900C39B299}"/>
              </a:ext>
            </a:extLst>
          </p:cNvPr>
          <p:cNvSpPr>
            <a:spLocks noGrp="1" noChangeArrowheads="1"/>
          </p:cNvSpPr>
          <p:nvPr>
            <p:ph idx="1"/>
          </p:nvPr>
        </p:nvSpPr>
        <p:spPr bwMode="auto">
          <a:xfrm>
            <a:off x="628650" y="2142166"/>
            <a:ext cx="762142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en-US" altLang="en-US" dirty="0">
                <a:latin typeface="Calibri" charset="0"/>
                <a:ea typeface="Calibri" charset="0"/>
                <a:cs typeface="Calibri" charset="0"/>
              </a:rPr>
              <a:t>Hunan Magic </a:t>
            </a:r>
            <a:r>
              <a:rPr lang="en-US" altLang="en-US" dirty="0">
                <a:solidFill>
                  <a:srgbClr val="000000"/>
                </a:solidFill>
                <a:latin typeface="Calibri" charset="0"/>
                <a:ea typeface="Calibri" charset="0"/>
                <a:cs typeface="Calibri" charset="0"/>
              </a:rPr>
              <a:t>“operates openly within Hunan Province as they employ individuals and pay taxes” and</a:t>
            </a:r>
            <a:r>
              <a:rPr lang="en-US" altLang="en-US" dirty="0">
                <a:latin typeface="Calibri" charset="0"/>
                <a:ea typeface="Calibri" charset="0"/>
                <a:cs typeface="Calibri" charset="0"/>
              </a:rPr>
              <a:t>  “</a:t>
            </a:r>
            <a:r>
              <a:rPr lang="en-US" altLang="en-US" dirty="0">
                <a:solidFill>
                  <a:srgbClr val="000000"/>
                </a:solidFill>
                <a:latin typeface="Calibri" charset="0"/>
                <a:ea typeface="Calibri" charset="0"/>
                <a:cs typeface="Calibri" charset="0"/>
              </a:rPr>
              <a:t>operate[s] with relative impunity in their local community and ha[s] shipped tens of millions of dollars of counterfeit ABRO products around the </a:t>
            </a:r>
            <a:r>
              <a:rPr lang="en-US" altLang="zh-CN" dirty="0">
                <a:solidFill>
                  <a:srgbClr val="000000"/>
                </a:solidFill>
                <a:latin typeface="Calibri" charset="0"/>
                <a:ea typeface="Calibri" charset="0"/>
                <a:cs typeface="Calibri" charset="0"/>
              </a:rPr>
              <a:t>world and ha[s] destroyed many American jobs.” (</a:t>
            </a:r>
            <a:r>
              <a:rPr lang="en-US" altLang="zh-CN" dirty="0" err="1">
                <a:solidFill>
                  <a:srgbClr val="000000"/>
                </a:solidFill>
                <a:latin typeface="Calibri" charset="0"/>
                <a:ea typeface="Calibri" charset="0"/>
                <a:cs typeface="Calibri" charset="0"/>
              </a:rPr>
              <a:t>Abro</a:t>
            </a:r>
            <a:r>
              <a:rPr lang="en-US" altLang="zh-CN" dirty="0">
                <a:solidFill>
                  <a:srgbClr val="000000"/>
                </a:solidFill>
                <a:latin typeface="Calibri" charset="0"/>
                <a:ea typeface="Calibri" charset="0"/>
                <a:cs typeface="Calibri" charset="0"/>
              </a:rPr>
              <a:t> CEO, Peter </a:t>
            </a:r>
            <a:r>
              <a:rPr lang="en-US" altLang="zh-CN" dirty="0" err="1">
                <a:solidFill>
                  <a:srgbClr val="000000"/>
                </a:solidFill>
                <a:latin typeface="Calibri" charset="0"/>
                <a:ea typeface="Calibri" charset="0"/>
                <a:cs typeface="Calibri" charset="0"/>
              </a:rPr>
              <a:t>Baranay</a:t>
            </a:r>
            <a:r>
              <a:rPr lang="en-US" altLang="zh-CN" dirty="0">
                <a:solidFill>
                  <a:srgbClr val="000000"/>
                </a:solidFill>
                <a:latin typeface="Calibri" charset="0"/>
                <a:ea typeface="Calibri" charset="0"/>
                <a:cs typeface="Calibri" charset="0"/>
              </a:rPr>
              <a:t> in 2007 - https://waysandmeans.house.gov/Media/transcript/10248.html)</a:t>
            </a:r>
            <a:r>
              <a:rPr lang="en-US" altLang="zh-CN" dirty="0">
                <a:latin typeface="Calibri" charset="0"/>
                <a:ea typeface="Calibri" charset="0"/>
                <a:cs typeface="Calibri" charset="0"/>
              </a:rPr>
              <a:t> </a:t>
            </a:r>
          </a:p>
        </p:txBody>
      </p:sp>
    </p:spTree>
    <p:extLst>
      <p:ext uri="{BB962C8B-B14F-4D97-AF65-F5344CB8AC3E}">
        <p14:creationId xmlns:p14="http://schemas.microsoft.com/office/powerpoint/2010/main" val="1022457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bgt.mofcom.gov.cn/articleimage/200609/1157968474653.jpg">
            <a:extLst>
              <a:ext uri="{FF2B5EF4-FFF2-40B4-BE49-F238E27FC236}">
                <a16:creationId xmlns:a16="http://schemas.microsoft.com/office/drawing/2014/main" id="{73915C52-DAF8-4816-96A5-37F8003C4312}"/>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5413"/>
          <a:stretch/>
        </p:blipFill>
        <p:spPr bwMode="auto">
          <a:xfrm>
            <a:off x="15" y="1203077"/>
            <a:ext cx="9143985" cy="50961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9504" y="254206"/>
            <a:ext cx="8283120" cy="1144610"/>
          </a:xfrm>
        </p:spPr>
        <p:txBody>
          <a:bodyPr>
            <a:normAutofit/>
          </a:bodyPr>
          <a:lstStyle/>
          <a:p>
            <a:r>
              <a:rPr lang="en-US" altLang="zh-CN" sz="2775" dirty="0"/>
              <a:t>Phase 2: “Blue Sky” Protection</a:t>
            </a:r>
            <a:r>
              <a:rPr lang="zh-CN" altLang="en-US" sz="2775" dirty="0"/>
              <a:t> </a:t>
            </a:r>
            <a:r>
              <a:rPr lang="en-US" altLang="zh-CN" sz="2775" dirty="0"/>
              <a:t>Measures</a:t>
            </a:r>
            <a:r>
              <a:rPr lang="zh-CN" altLang="en-US" sz="2775" dirty="0"/>
              <a:t> </a:t>
            </a:r>
            <a:r>
              <a:rPr lang="en-US" altLang="zh-CN" sz="2775" dirty="0"/>
              <a:t>for</a:t>
            </a:r>
            <a:r>
              <a:rPr lang="zh-CN" altLang="en-US" sz="2775" dirty="0"/>
              <a:t> </a:t>
            </a:r>
            <a:r>
              <a:rPr lang="en-US" altLang="zh-CN" sz="2775" dirty="0"/>
              <a:t>Intellectual</a:t>
            </a:r>
            <a:r>
              <a:rPr lang="zh-CN" altLang="en-US" sz="2775" dirty="0"/>
              <a:t> </a:t>
            </a:r>
            <a:r>
              <a:rPr lang="en-US" altLang="zh-CN" sz="2775" dirty="0"/>
              <a:t>Property</a:t>
            </a:r>
            <a:r>
              <a:rPr lang="zh-CN" altLang="en-US" sz="2775" dirty="0"/>
              <a:t> </a:t>
            </a:r>
            <a:r>
              <a:rPr lang="en-US" altLang="zh-CN" sz="2775" dirty="0"/>
              <a:t>Rights</a:t>
            </a:r>
            <a:r>
              <a:rPr lang="zh-CN" altLang="en-US" sz="2775" dirty="0"/>
              <a:t> </a:t>
            </a:r>
            <a:r>
              <a:rPr lang="en-US" altLang="zh-CN" sz="2775" dirty="0"/>
              <a:t>During</a:t>
            </a:r>
            <a:r>
              <a:rPr lang="zh-CN" altLang="en-US" sz="2775" dirty="0"/>
              <a:t> </a:t>
            </a:r>
            <a:r>
              <a:rPr lang="en-US" altLang="zh-CN" sz="2775" dirty="0"/>
              <a:t>Exhibitions (2006)</a:t>
            </a:r>
            <a:endParaRPr lang="en-US" sz="2775" dirty="0"/>
          </a:p>
        </p:txBody>
      </p:sp>
      <p:sp>
        <p:nvSpPr>
          <p:cNvPr id="3" name="Content Placeholder 2"/>
          <p:cNvSpPr>
            <a:spLocks noGrp="1"/>
          </p:cNvSpPr>
          <p:nvPr>
            <p:ph idx="1"/>
          </p:nvPr>
        </p:nvSpPr>
        <p:spPr>
          <a:xfrm>
            <a:off x="721331" y="1203076"/>
            <a:ext cx="7701351" cy="3862410"/>
          </a:xfrm>
        </p:spPr>
        <p:txBody>
          <a:bodyPr anchor="ctr">
            <a:normAutofit/>
          </a:bodyPr>
          <a:lstStyle/>
          <a:p>
            <a:r>
              <a:rPr lang="en-US" altLang="zh-CN" dirty="0">
                <a:latin typeface="Calibri" charset="0"/>
                <a:ea typeface="Calibri" charset="0"/>
                <a:cs typeface="Calibri" charset="0"/>
              </a:rPr>
              <a:t>Art.</a:t>
            </a:r>
            <a:r>
              <a:rPr lang="zh-CN" altLang="en-US" dirty="0">
                <a:latin typeface="Calibri" charset="0"/>
                <a:ea typeface="Calibri" charset="0"/>
                <a:cs typeface="Calibri" charset="0"/>
              </a:rPr>
              <a:t> </a:t>
            </a:r>
            <a:r>
              <a:rPr lang="en-US" altLang="zh-CN" dirty="0">
                <a:latin typeface="Calibri" charset="0"/>
                <a:ea typeface="Calibri" charset="0"/>
                <a:cs typeface="Calibri" charset="0"/>
              </a:rPr>
              <a:t>6:</a:t>
            </a:r>
            <a:r>
              <a:rPr lang="zh-CN" altLang="en-US" dirty="0">
                <a:latin typeface="Calibri" charset="0"/>
                <a:ea typeface="Calibri" charset="0"/>
                <a:cs typeface="Calibri" charset="0"/>
              </a:rPr>
              <a:t> </a:t>
            </a:r>
            <a:r>
              <a:rPr lang="en-US" dirty="0">
                <a:latin typeface="Calibri" charset="0"/>
                <a:ea typeface="Calibri" charset="0"/>
                <a:cs typeface="Calibri" charset="0"/>
              </a:rPr>
              <a:t>If an exhibition lasts for 3 days or more and if the administrative department of exhibitions believes it is required, the exhibition sponsor shall establish an office in charge of IPRs complaints during the exhibition</a:t>
            </a:r>
            <a:r>
              <a:rPr lang="en-US" altLang="zh-CN" dirty="0">
                <a:latin typeface="Calibri" charset="0"/>
                <a:ea typeface="Calibri" charset="0"/>
                <a:cs typeface="Calibri" charset="0"/>
              </a:rPr>
              <a:t>.</a:t>
            </a:r>
          </a:p>
          <a:p>
            <a:endParaRPr lang="en-US" altLang="zh-CN" dirty="0">
              <a:latin typeface="Calibri" charset="0"/>
              <a:ea typeface="Calibri" charset="0"/>
              <a:cs typeface="Calibri" charset="0"/>
            </a:endParaRPr>
          </a:p>
          <a:p>
            <a:pPr marL="0" indent="0">
              <a:buNone/>
            </a:pPr>
            <a:r>
              <a:rPr lang="en-US" dirty="0">
                <a:latin typeface="Calibri" charset="0"/>
                <a:ea typeface="Calibri" charset="0"/>
                <a:cs typeface="Calibri" charset="0"/>
              </a:rPr>
              <a:t>http://</a:t>
            </a:r>
            <a:r>
              <a:rPr lang="en-US" dirty="0" err="1">
                <a:latin typeface="Calibri" charset="0"/>
                <a:ea typeface="Calibri" charset="0"/>
                <a:cs typeface="Calibri" charset="0"/>
              </a:rPr>
              <a:t>www.wipo.int</a:t>
            </a:r>
            <a:r>
              <a:rPr lang="en-US" dirty="0">
                <a:latin typeface="Calibri" charset="0"/>
                <a:ea typeface="Calibri" charset="0"/>
                <a:cs typeface="Calibri" charset="0"/>
              </a:rPr>
              <a:t>/</a:t>
            </a:r>
            <a:r>
              <a:rPr lang="en-US" dirty="0" err="1">
                <a:latin typeface="Calibri" charset="0"/>
                <a:ea typeface="Calibri" charset="0"/>
                <a:cs typeface="Calibri" charset="0"/>
              </a:rPr>
              <a:t>wipolex</a:t>
            </a:r>
            <a:r>
              <a:rPr lang="en-US" dirty="0">
                <a:latin typeface="Calibri" charset="0"/>
                <a:ea typeface="Calibri" charset="0"/>
                <a:cs typeface="Calibri" charset="0"/>
              </a:rPr>
              <a:t>/</a:t>
            </a:r>
            <a:r>
              <a:rPr lang="en-US" dirty="0" err="1">
                <a:latin typeface="Calibri" charset="0"/>
                <a:ea typeface="Calibri" charset="0"/>
                <a:cs typeface="Calibri" charset="0"/>
              </a:rPr>
              <a:t>zh</a:t>
            </a:r>
            <a:r>
              <a:rPr lang="en-US" dirty="0">
                <a:latin typeface="Calibri" charset="0"/>
                <a:ea typeface="Calibri" charset="0"/>
                <a:cs typeface="Calibri" charset="0"/>
              </a:rPr>
              <a:t>/</a:t>
            </a:r>
            <a:r>
              <a:rPr lang="en-US" dirty="0" err="1">
                <a:latin typeface="Calibri" charset="0"/>
                <a:ea typeface="Calibri" charset="0"/>
                <a:cs typeface="Calibri" charset="0"/>
              </a:rPr>
              <a:t>text.jsp?file_id</a:t>
            </a:r>
            <a:r>
              <a:rPr lang="en-US" dirty="0">
                <a:latin typeface="Calibri" charset="0"/>
                <a:ea typeface="Calibri" charset="0"/>
                <a:cs typeface="Calibri" charset="0"/>
              </a:rPr>
              <a:t>=199512</a:t>
            </a:r>
            <a:endParaRPr lang="en-US" altLang="zh-CN" dirty="0">
              <a:latin typeface="Calibri" charset="0"/>
              <a:ea typeface="Calibri" charset="0"/>
              <a:cs typeface="Calibri" charset="0"/>
            </a:endParaRPr>
          </a:p>
          <a:p>
            <a:pPr marL="0" indent="0">
              <a:buNone/>
            </a:pPr>
            <a:endParaRPr lang="en-US" sz="1500" dirty="0">
              <a:solidFill>
                <a:srgbClr val="FFFFFF"/>
              </a:solidFill>
            </a:endParaRPr>
          </a:p>
        </p:txBody>
      </p:sp>
    </p:spTree>
    <p:extLst>
      <p:ext uri="{BB962C8B-B14F-4D97-AF65-F5344CB8AC3E}">
        <p14:creationId xmlns:p14="http://schemas.microsoft.com/office/powerpoint/2010/main" val="282370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Protection</a:t>
            </a:r>
            <a:r>
              <a:rPr lang="zh-CN" altLang="en-US" dirty="0"/>
              <a:t> </a:t>
            </a:r>
            <a:r>
              <a:rPr lang="en-US" altLang="zh-CN" dirty="0"/>
              <a:t>Measures</a:t>
            </a:r>
            <a:r>
              <a:rPr lang="zh-CN" altLang="en-US" dirty="0"/>
              <a:t> </a:t>
            </a:r>
            <a:r>
              <a:rPr lang="en-US" altLang="zh-CN" dirty="0"/>
              <a:t>for</a:t>
            </a:r>
            <a:r>
              <a:rPr lang="zh-CN" altLang="en-US" dirty="0"/>
              <a:t> </a:t>
            </a:r>
            <a:r>
              <a:rPr lang="en-US" altLang="zh-CN" dirty="0"/>
              <a:t>Intellectual</a:t>
            </a:r>
            <a:r>
              <a:rPr lang="zh-CN" altLang="en-US" dirty="0"/>
              <a:t> </a:t>
            </a:r>
            <a:r>
              <a:rPr lang="en-US" altLang="zh-CN" dirty="0"/>
              <a:t>Property</a:t>
            </a:r>
            <a:r>
              <a:rPr lang="zh-CN" altLang="en-US" dirty="0"/>
              <a:t> </a:t>
            </a:r>
            <a:r>
              <a:rPr lang="en-US" altLang="zh-CN" dirty="0"/>
              <a:t>Rights</a:t>
            </a:r>
            <a:r>
              <a:rPr lang="zh-CN" altLang="en-US" dirty="0"/>
              <a:t> </a:t>
            </a:r>
            <a:r>
              <a:rPr lang="en-US" altLang="zh-CN" dirty="0"/>
              <a:t>During</a:t>
            </a:r>
            <a:r>
              <a:rPr lang="zh-CN" altLang="en-US" dirty="0"/>
              <a:t> </a:t>
            </a:r>
            <a:r>
              <a:rPr lang="en-US" altLang="zh-CN" dirty="0"/>
              <a:t>Exhibitions</a:t>
            </a:r>
            <a:endParaRPr lang="en-US" dirty="0"/>
          </a:p>
        </p:txBody>
      </p:sp>
      <p:sp>
        <p:nvSpPr>
          <p:cNvPr id="3" name="Content Placeholder 2"/>
          <p:cNvSpPr>
            <a:spLocks noGrp="1"/>
          </p:cNvSpPr>
          <p:nvPr>
            <p:ph idx="1"/>
          </p:nvPr>
        </p:nvSpPr>
        <p:spPr/>
        <p:txBody>
          <a:bodyPr>
            <a:normAutofit/>
          </a:bodyPr>
          <a:lstStyle/>
          <a:p>
            <a:r>
              <a:rPr lang="en-US" altLang="zh-CN" dirty="0"/>
              <a:t>Art.</a:t>
            </a:r>
            <a:r>
              <a:rPr lang="zh-CN" altLang="en-US" dirty="0"/>
              <a:t> </a:t>
            </a:r>
            <a:r>
              <a:rPr lang="en-US" altLang="zh-CN" dirty="0"/>
              <a:t>7:</a:t>
            </a:r>
            <a:r>
              <a:rPr lang="zh-CN" altLang="en-US" dirty="0"/>
              <a:t> </a:t>
            </a:r>
            <a:r>
              <a:rPr lang="en-US" dirty="0"/>
              <a:t>An office in charge of IPRs complaints in an exhibition [IP Protection Office or “IPPO] shall be comprised of the personnel from the sponsor of the exhibition, the administrative department of exhibitions, the IPRs administrative department in charge of patents, trademarks, and copyrights, and perform the following functions and duties: (1) Receiving the complaints of the IPRs holders, and suspending the item as suspected of infringement on IPRs on display during the exhibition; (2) Transferring the relevant complaint materials to the competent IPRs administrative department; (3) Coordinating and supervising and urging the treatment for complaints; (4) Carrying out the statistic and analysis on the information regarding the IPRs protection during the exhibition; and (5) Any other relevant matters. </a:t>
            </a:r>
          </a:p>
          <a:p>
            <a:endParaRPr lang="en-US" dirty="0"/>
          </a:p>
        </p:txBody>
      </p:sp>
    </p:spTree>
    <p:extLst>
      <p:ext uri="{BB962C8B-B14F-4D97-AF65-F5344CB8AC3E}">
        <p14:creationId xmlns:p14="http://schemas.microsoft.com/office/powerpoint/2010/main" val="2004323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810"/>
          <a:stretch/>
        </p:blipFill>
        <p:spPr>
          <a:xfrm>
            <a:off x="800100" y="993905"/>
            <a:ext cx="7543800" cy="4685654"/>
          </a:xfrm>
          <a:prstGeom prst="rect">
            <a:avLst/>
          </a:prstGeom>
        </p:spPr>
      </p:pic>
      <p:sp>
        <p:nvSpPr>
          <p:cNvPr id="2" name="TextBox 1">
            <a:extLst>
              <a:ext uri="{FF2B5EF4-FFF2-40B4-BE49-F238E27FC236}">
                <a16:creationId xmlns:a16="http://schemas.microsoft.com/office/drawing/2014/main" id="{27859851-9ECF-41F7-AC44-992DFDB973F6}"/>
              </a:ext>
            </a:extLst>
          </p:cNvPr>
          <p:cNvSpPr txBox="1"/>
          <p:nvPr/>
        </p:nvSpPr>
        <p:spPr>
          <a:xfrm>
            <a:off x="1108710" y="3108960"/>
            <a:ext cx="3579404" cy="3139321"/>
          </a:xfrm>
          <a:prstGeom prst="rect">
            <a:avLst/>
          </a:prstGeom>
          <a:noFill/>
        </p:spPr>
        <p:txBody>
          <a:bodyPr wrap="square" rtlCol="0">
            <a:spAutoFit/>
          </a:bodyPr>
          <a:lstStyle/>
          <a:p>
            <a:r>
              <a:rPr lang="en-US" altLang="zh-CN" dirty="0"/>
              <a:t>After having been found to have infringed more than two times, the exhibitor may be banned from the next conference.</a:t>
            </a:r>
          </a:p>
          <a:p>
            <a:r>
              <a:rPr lang="zh-CN" altLang="en-US" dirty="0"/>
              <a:t> 第三十一条 参展方侵权成立的，展会管理部门可依法对有关参展方予以公告；参展方连续两次以上侵权行为成立的，展会主办方应禁止有关参展方参加下一届展会。</a:t>
            </a:r>
            <a:endParaRPr lang="en-US" dirty="0"/>
          </a:p>
          <a:p>
            <a:endParaRPr lang="en-US" dirty="0"/>
          </a:p>
        </p:txBody>
      </p:sp>
    </p:spTree>
    <p:extLst>
      <p:ext uri="{BB962C8B-B14F-4D97-AF65-F5344CB8AC3E}">
        <p14:creationId xmlns:p14="http://schemas.microsoft.com/office/powerpoint/2010/main" val="1229384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Local</a:t>
            </a:r>
            <a:r>
              <a:rPr lang="zh-CN" altLang="en-US" dirty="0"/>
              <a:t> </a:t>
            </a:r>
            <a:r>
              <a:rPr lang="en-US" altLang="zh-CN" dirty="0"/>
              <a:t>Rules</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the</a:t>
            </a:r>
            <a:r>
              <a:rPr lang="zh-CN" altLang="en-US" dirty="0"/>
              <a:t> </a:t>
            </a:r>
            <a:r>
              <a:rPr lang="en-US" altLang="zh-CN" dirty="0"/>
              <a:t>“Blue</a:t>
            </a:r>
            <a:r>
              <a:rPr lang="zh-CN" altLang="en-US" dirty="0"/>
              <a:t> </a:t>
            </a:r>
            <a:r>
              <a:rPr lang="en-US" altLang="zh-CN" dirty="0"/>
              <a:t>Sky”</a:t>
            </a:r>
            <a:r>
              <a:rPr lang="zh-CN" altLang="en-US" dirty="0"/>
              <a:t> </a:t>
            </a:r>
            <a:r>
              <a:rPr lang="en-US" altLang="zh-CN" dirty="0"/>
              <a:t>(Beijing)(Effective</a:t>
            </a:r>
            <a:r>
              <a:rPr lang="zh-CN" altLang="en-US" dirty="0"/>
              <a:t> </a:t>
            </a:r>
            <a:r>
              <a:rPr lang="en-US" altLang="zh-CN" dirty="0"/>
              <a:t>03/01/2008)</a:t>
            </a:r>
            <a:endParaRPr lang="en-US" dirty="0"/>
          </a:p>
        </p:txBody>
      </p:sp>
      <p:sp>
        <p:nvSpPr>
          <p:cNvPr id="3" name="Content Placeholder 2"/>
          <p:cNvSpPr>
            <a:spLocks noGrp="1"/>
          </p:cNvSpPr>
          <p:nvPr>
            <p:ph idx="1"/>
          </p:nvPr>
        </p:nvSpPr>
        <p:spPr/>
        <p:txBody>
          <a:bodyPr/>
          <a:lstStyle/>
          <a:p>
            <a:r>
              <a:rPr lang="en-US" altLang="zh-CN" dirty="0"/>
              <a:t>Art.</a:t>
            </a:r>
            <a:r>
              <a:rPr lang="zh-CN" altLang="en-US" dirty="0"/>
              <a:t> </a:t>
            </a:r>
            <a:r>
              <a:rPr lang="en-US" altLang="zh-CN" dirty="0"/>
              <a:t>9:</a:t>
            </a:r>
            <a:r>
              <a:rPr lang="zh-CN" altLang="en-US" dirty="0"/>
              <a:t> </a:t>
            </a:r>
            <a:r>
              <a:rPr lang="en-US" altLang="zh-CN" dirty="0"/>
              <a:t>Sponsor</a:t>
            </a:r>
            <a:r>
              <a:rPr lang="zh-CN" altLang="en-US" dirty="0"/>
              <a:t> </a:t>
            </a:r>
            <a:r>
              <a:rPr lang="en-US" altLang="zh-CN" dirty="0"/>
              <a:t>and</a:t>
            </a:r>
            <a:r>
              <a:rPr lang="zh-CN" altLang="en-US" dirty="0"/>
              <a:t> </a:t>
            </a:r>
            <a:r>
              <a:rPr lang="en-US" altLang="zh-CN" dirty="0"/>
              <a:t>exhibitor</a:t>
            </a:r>
            <a:r>
              <a:rPr lang="zh-CN" altLang="en-US" dirty="0"/>
              <a:t> </a:t>
            </a:r>
            <a:r>
              <a:rPr lang="en-US" altLang="zh-CN" dirty="0"/>
              <a:t>shall</a:t>
            </a:r>
            <a:r>
              <a:rPr lang="zh-CN" altLang="en-US" dirty="0"/>
              <a:t> </a:t>
            </a:r>
            <a:r>
              <a:rPr lang="en-US" altLang="zh-CN" dirty="0"/>
              <a:t>include</a:t>
            </a:r>
            <a:r>
              <a:rPr lang="zh-CN" altLang="en-US" dirty="0"/>
              <a:t> </a:t>
            </a:r>
            <a:r>
              <a:rPr lang="en-US" altLang="zh-CN" dirty="0"/>
              <a:t>in</a:t>
            </a:r>
            <a:r>
              <a:rPr lang="zh-CN" altLang="en-US" dirty="0"/>
              <a:t> </a:t>
            </a:r>
            <a:r>
              <a:rPr lang="en-US" altLang="zh-CN" dirty="0"/>
              <a:t>the</a:t>
            </a:r>
            <a:r>
              <a:rPr lang="zh-CN" altLang="en-US" dirty="0"/>
              <a:t> </a:t>
            </a:r>
            <a:r>
              <a:rPr lang="en-US" altLang="zh-CN" dirty="0"/>
              <a:t>exhibition</a:t>
            </a:r>
            <a:r>
              <a:rPr lang="zh-CN" altLang="en-US" dirty="0"/>
              <a:t> </a:t>
            </a:r>
            <a:r>
              <a:rPr lang="en-US" altLang="zh-CN" dirty="0"/>
              <a:t>contract</a:t>
            </a:r>
            <a:r>
              <a:rPr lang="zh-CN" altLang="en-US" dirty="0"/>
              <a:t> </a:t>
            </a:r>
            <a:r>
              <a:rPr lang="en-US" altLang="zh-CN" dirty="0"/>
              <a:t>a</a:t>
            </a:r>
            <a:r>
              <a:rPr lang="zh-CN" altLang="en-US" dirty="0"/>
              <a:t> </a:t>
            </a:r>
            <a:r>
              <a:rPr lang="en-US" altLang="zh-CN" dirty="0"/>
              <a:t>provision</a:t>
            </a:r>
            <a:r>
              <a:rPr lang="zh-CN" altLang="en-US" dirty="0"/>
              <a:t> </a:t>
            </a:r>
            <a:r>
              <a:rPr lang="en-US" altLang="zh-CN" dirty="0"/>
              <a:t>addresses</a:t>
            </a:r>
            <a:r>
              <a:rPr lang="zh-CN" altLang="en-US" dirty="0"/>
              <a:t> </a:t>
            </a:r>
            <a:r>
              <a:rPr lang="en-US" altLang="zh-CN" dirty="0"/>
              <a:t>the</a:t>
            </a:r>
            <a:r>
              <a:rPr lang="zh-CN" altLang="en-US" dirty="0"/>
              <a:t> </a:t>
            </a:r>
            <a:r>
              <a:rPr lang="en-US" altLang="zh-CN" dirty="0"/>
              <a:t>right,</a:t>
            </a:r>
            <a:r>
              <a:rPr lang="zh-CN" altLang="en-US" dirty="0"/>
              <a:t> </a:t>
            </a:r>
            <a:r>
              <a:rPr lang="en-US" altLang="zh-CN" dirty="0"/>
              <a:t>duty,</a:t>
            </a:r>
            <a:r>
              <a:rPr lang="zh-CN" altLang="en-US" dirty="0"/>
              <a:t> </a:t>
            </a:r>
            <a:r>
              <a:rPr lang="en-US" altLang="zh-CN" dirty="0"/>
              <a:t>and</a:t>
            </a:r>
            <a:r>
              <a:rPr lang="zh-CN" altLang="en-US" dirty="0"/>
              <a:t> </a:t>
            </a:r>
            <a:r>
              <a:rPr lang="en-US" altLang="zh-CN" dirty="0"/>
              <a:t>responsibility</a:t>
            </a:r>
            <a:r>
              <a:rPr lang="zh-CN" altLang="en-US" dirty="0"/>
              <a:t> </a:t>
            </a:r>
            <a:r>
              <a:rPr lang="en-US" altLang="zh-CN" dirty="0"/>
              <a:t>of</a:t>
            </a:r>
            <a:r>
              <a:rPr lang="zh-CN" altLang="en-US" dirty="0"/>
              <a:t> </a:t>
            </a:r>
            <a:r>
              <a:rPr lang="en-US" altLang="zh-CN" dirty="0"/>
              <a:t>IPR</a:t>
            </a:r>
            <a:r>
              <a:rPr lang="zh-CN" altLang="en-US" dirty="0"/>
              <a:t> </a:t>
            </a:r>
            <a:r>
              <a:rPr lang="en-US" altLang="zh-CN" dirty="0"/>
              <a:t>protection.</a:t>
            </a:r>
            <a:r>
              <a:rPr lang="zh-CN" altLang="en-US" dirty="0"/>
              <a:t> </a:t>
            </a:r>
            <a:r>
              <a:rPr lang="en-US" altLang="zh-CN" dirty="0"/>
              <a:t>IPR</a:t>
            </a:r>
            <a:r>
              <a:rPr lang="zh-CN" altLang="en-US" dirty="0"/>
              <a:t> </a:t>
            </a:r>
            <a:r>
              <a:rPr lang="en-US" altLang="zh-CN" dirty="0"/>
              <a:t>protection</a:t>
            </a:r>
            <a:r>
              <a:rPr lang="zh-CN" altLang="en-US" dirty="0"/>
              <a:t> </a:t>
            </a:r>
            <a:r>
              <a:rPr lang="en-US" altLang="zh-CN" dirty="0"/>
              <a:t>shall</a:t>
            </a:r>
            <a:r>
              <a:rPr lang="zh-CN" altLang="en-US" dirty="0"/>
              <a:t> </a:t>
            </a:r>
            <a:r>
              <a:rPr lang="en-US" altLang="zh-CN" dirty="0"/>
              <a:t>include:</a:t>
            </a:r>
          </a:p>
          <a:p>
            <a:pPr lvl="1"/>
            <a:r>
              <a:rPr lang="en-US" altLang="zh-CN" dirty="0"/>
              <a:t>Exhibitor</a:t>
            </a:r>
            <a:r>
              <a:rPr lang="zh-CN" altLang="en-US" dirty="0"/>
              <a:t> </a:t>
            </a:r>
            <a:r>
              <a:rPr lang="en-US" altLang="zh-CN" dirty="0"/>
              <a:t>promises</a:t>
            </a:r>
            <a:r>
              <a:rPr lang="zh-CN" altLang="en-US" dirty="0"/>
              <a:t> </a:t>
            </a:r>
            <a:r>
              <a:rPr lang="en-US" altLang="zh-CN" dirty="0"/>
              <a:t>not</a:t>
            </a:r>
            <a:r>
              <a:rPr lang="zh-CN" altLang="en-US" dirty="0"/>
              <a:t> </a:t>
            </a:r>
            <a:r>
              <a:rPr lang="en-US" altLang="zh-CN" dirty="0"/>
              <a:t>to</a:t>
            </a:r>
            <a:r>
              <a:rPr lang="zh-CN" altLang="en-US" dirty="0"/>
              <a:t> </a:t>
            </a:r>
            <a:r>
              <a:rPr lang="en-US" altLang="zh-CN" dirty="0"/>
              <a:t>infringe</a:t>
            </a:r>
            <a:r>
              <a:rPr lang="zh-CN" altLang="en-US" dirty="0"/>
              <a:t> </a:t>
            </a:r>
            <a:r>
              <a:rPr lang="en-US" altLang="zh-CN" dirty="0"/>
              <a:t>others’</a:t>
            </a:r>
            <a:r>
              <a:rPr lang="zh-CN" altLang="en-US" dirty="0"/>
              <a:t> </a:t>
            </a:r>
            <a:r>
              <a:rPr lang="en-US" altLang="zh-CN" dirty="0"/>
              <a:t>IPR</a:t>
            </a:r>
          </a:p>
          <a:p>
            <a:pPr lvl="1"/>
            <a:r>
              <a:rPr lang="en-US" altLang="zh-CN" dirty="0"/>
              <a:t>The</a:t>
            </a:r>
            <a:r>
              <a:rPr lang="zh-CN" altLang="en-US" dirty="0"/>
              <a:t> </a:t>
            </a:r>
            <a:r>
              <a:rPr lang="en-US" altLang="zh-CN" dirty="0"/>
              <a:t>procedure</a:t>
            </a:r>
            <a:r>
              <a:rPr lang="zh-CN" altLang="en-US" dirty="0"/>
              <a:t> </a:t>
            </a:r>
            <a:r>
              <a:rPr lang="en-US" altLang="zh-CN" dirty="0"/>
              <a:t>for</a:t>
            </a:r>
            <a:r>
              <a:rPr lang="zh-CN" altLang="en-US" dirty="0"/>
              <a:t> </a:t>
            </a:r>
            <a:r>
              <a:rPr lang="en-US" altLang="zh-CN" dirty="0"/>
              <a:t>filing</a:t>
            </a:r>
            <a:r>
              <a:rPr lang="zh-CN" altLang="en-US" dirty="0"/>
              <a:t> </a:t>
            </a:r>
            <a:r>
              <a:rPr lang="en-US" altLang="zh-CN" dirty="0"/>
              <a:t>complaint</a:t>
            </a:r>
            <a:r>
              <a:rPr lang="zh-CN" altLang="en-US" dirty="0"/>
              <a:t> </a:t>
            </a:r>
            <a:r>
              <a:rPr lang="en-US" altLang="zh-CN" dirty="0"/>
              <a:t>and</a:t>
            </a:r>
            <a:r>
              <a:rPr lang="zh-CN" altLang="en-US" dirty="0"/>
              <a:t> </a:t>
            </a:r>
            <a:r>
              <a:rPr lang="en-US" altLang="zh-CN" dirty="0"/>
              <a:t>seeking</a:t>
            </a:r>
            <a:r>
              <a:rPr lang="zh-CN" altLang="en-US" dirty="0"/>
              <a:t> </a:t>
            </a:r>
            <a:r>
              <a:rPr lang="en-US" altLang="zh-CN" dirty="0"/>
              <a:t>relief</a:t>
            </a:r>
          </a:p>
          <a:p>
            <a:pPr lvl="1"/>
            <a:r>
              <a:rPr lang="en-US" altLang="zh-CN" dirty="0"/>
              <a:t>Exhibitions</a:t>
            </a:r>
            <a:r>
              <a:rPr lang="zh-CN" altLang="en-US" dirty="0"/>
              <a:t> </a:t>
            </a:r>
            <a:r>
              <a:rPr lang="en-US" altLang="zh-CN" dirty="0"/>
              <a:t>that</a:t>
            </a:r>
            <a:r>
              <a:rPr lang="zh-CN" altLang="en-US" dirty="0"/>
              <a:t> </a:t>
            </a:r>
            <a:r>
              <a:rPr lang="en-US" altLang="zh-CN" dirty="0"/>
              <a:t>are</a:t>
            </a:r>
            <a:r>
              <a:rPr lang="zh-CN" altLang="en-US" dirty="0"/>
              <a:t> </a:t>
            </a:r>
            <a:r>
              <a:rPr lang="en-US" altLang="zh-CN" dirty="0"/>
              <a:t>complained</a:t>
            </a:r>
            <a:r>
              <a:rPr lang="zh-CN" altLang="en-US" dirty="0"/>
              <a:t> </a:t>
            </a:r>
            <a:r>
              <a:rPr lang="en-US" altLang="zh-CN" dirty="0"/>
              <a:t>of</a:t>
            </a:r>
            <a:r>
              <a:rPr lang="zh-CN" altLang="en-US" dirty="0"/>
              <a:t> </a:t>
            </a:r>
            <a:r>
              <a:rPr lang="en-US" altLang="zh-CN" dirty="0"/>
              <a:t>IP</a:t>
            </a:r>
            <a:r>
              <a:rPr lang="zh-CN" altLang="en-US" dirty="0"/>
              <a:t> </a:t>
            </a:r>
            <a:r>
              <a:rPr lang="en-US" altLang="zh-CN" dirty="0"/>
              <a:t>infringement</a:t>
            </a:r>
            <a:r>
              <a:rPr lang="zh-CN" altLang="en-US" dirty="0"/>
              <a:t> </a:t>
            </a:r>
            <a:r>
              <a:rPr lang="en-US" altLang="zh-CN" dirty="0"/>
              <a:t>shall</a:t>
            </a:r>
            <a:r>
              <a:rPr lang="zh-CN" altLang="en-US" dirty="0"/>
              <a:t> </a:t>
            </a:r>
            <a:r>
              <a:rPr lang="en-US" altLang="zh-CN" dirty="0"/>
              <a:t>be</a:t>
            </a:r>
            <a:r>
              <a:rPr lang="zh-CN" altLang="en-US" dirty="0"/>
              <a:t> </a:t>
            </a:r>
            <a:r>
              <a:rPr lang="en-US" altLang="zh-CN" dirty="0"/>
              <a:t>covered</a:t>
            </a:r>
            <a:r>
              <a:rPr lang="zh-CN" altLang="en-US" dirty="0"/>
              <a:t> </a:t>
            </a:r>
            <a:r>
              <a:rPr lang="en-US" altLang="zh-CN" dirty="0"/>
              <a:t>or</a:t>
            </a:r>
            <a:r>
              <a:rPr lang="zh-CN" altLang="en-US" dirty="0"/>
              <a:t> </a:t>
            </a:r>
            <a:r>
              <a:rPr lang="en-US" altLang="zh-CN" dirty="0"/>
              <a:t>removed</a:t>
            </a:r>
            <a:r>
              <a:rPr lang="zh-CN" altLang="en-US" dirty="0"/>
              <a:t> </a:t>
            </a:r>
            <a:r>
              <a:rPr lang="en-US" altLang="zh-CN" dirty="0"/>
              <a:t>from</a:t>
            </a:r>
            <a:r>
              <a:rPr lang="zh-CN" altLang="en-US" dirty="0"/>
              <a:t> </a:t>
            </a:r>
            <a:r>
              <a:rPr lang="en-US" altLang="zh-CN" dirty="0"/>
              <a:t>the</a:t>
            </a:r>
            <a:r>
              <a:rPr lang="zh-CN" altLang="en-US" dirty="0"/>
              <a:t> </a:t>
            </a:r>
            <a:r>
              <a:rPr lang="en-US" altLang="zh-CN" dirty="0"/>
              <a:t>exhibition</a:t>
            </a:r>
          </a:p>
          <a:p>
            <a:pPr lvl="1"/>
            <a:endParaRPr lang="en-US" altLang="zh-CN" dirty="0"/>
          </a:p>
        </p:txBody>
      </p:sp>
    </p:spTree>
    <p:extLst>
      <p:ext uri="{BB962C8B-B14F-4D97-AF65-F5344CB8AC3E}">
        <p14:creationId xmlns:p14="http://schemas.microsoft.com/office/powerpoint/2010/main" val="1321123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Local</a:t>
            </a:r>
            <a:r>
              <a:rPr lang="zh-CN" altLang="en-US" dirty="0"/>
              <a:t> </a:t>
            </a:r>
            <a:r>
              <a:rPr lang="en-US" altLang="zh-CN" dirty="0"/>
              <a:t>Rules</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the</a:t>
            </a:r>
            <a:r>
              <a:rPr lang="zh-CN" altLang="en-US" dirty="0"/>
              <a:t> </a:t>
            </a:r>
            <a:r>
              <a:rPr lang="en-US" altLang="zh-CN" dirty="0"/>
              <a:t>“Blue</a:t>
            </a:r>
            <a:r>
              <a:rPr lang="zh-CN" altLang="en-US" dirty="0"/>
              <a:t> </a:t>
            </a:r>
            <a:r>
              <a:rPr lang="en-US" altLang="zh-CN" dirty="0"/>
              <a:t>Sky”</a:t>
            </a:r>
            <a:r>
              <a:rPr lang="zh-CN" altLang="en-US" dirty="0"/>
              <a:t> </a:t>
            </a:r>
            <a:r>
              <a:rPr lang="en-US" altLang="zh-CN" dirty="0"/>
              <a:t>(Beijing)</a:t>
            </a:r>
            <a:endParaRPr lang="en-US" dirty="0"/>
          </a:p>
        </p:txBody>
      </p:sp>
      <p:sp>
        <p:nvSpPr>
          <p:cNvPr id="3" name="Content Placeholder 2"/>
          <p:cNvSpPr>
            <a:spLocks noGrp="1"/>
          </p:cNvSpPr>
          <p:nvPr>
            <p:ph idx="1"/>
          </p:nvPr>
        </p:nvSpPr>
        <p:spPr/>
        <p:txBody>
          <a:bodyPr/>
          <a:lstStyle/>
          <a:p>
            <a:r>
              <a:rPr lang="en-US" altLang="zh-CN" dirty="0"/>
              <a:t>Art.</a:t>
            </a:r>
            <a:r>
              <a:rPr lang="zh-CN" altLang="en-US" dirty="0"/>
              <a:t> </a:t>
            </a:r>
            <a:r>
              <a:rPr lang="en-US" altLang="zh-CN" dirty="0"/>
              <a:t>18:</a:t>
            </a:r>
            <a:r>
              <a:rPr lang="zh-CN" altLang="en-US" dirty="0"/>
              <a:t> </a:t>
            </a:r>
            <a:r>
              <a:rPr lang="en-US" altLang="zh-CN" dirty="0"/>
              <a:t>Sponsor</a:t>
            </a:r>
            <a:r>
              <a:rPr lang="zh-CN" altLang="en-US" dirty="0"/>
              <a:t> </a:t>
            </a:r>
            <a:r>
              <a:rPr lang="en-US" altLang="zh-CN" dirty="0"/>
              <a:t>shall</a:t>
            </a:r>
            <a:r>
              <a:rPr lang="zh-CN" altLang="en-US" dirty="0"/>
              <a:t> </a:t>
            </a:r>
            <a:r>
              <a:rPr lang="en-US" altLang="zh-CN" dirty="0"/>
              <a:t>be</a:t>
            </a:r>
            <a:r>
              <a:rPr lang="zh-CN" altLang="en-US" dirty="0"/>
              <a:t> </a:t>
            </a:r>
            <a:r>
              <a:rPr lang="en-US" altLang="zh-CN" dirty="0"/>
              <a:t>responsible</a:t>
            </a:r>
            <a:r>
              <a:rPr lang="zh-CN" altLang="en-US" dirty="0"/>
              <a:t> </a:t>
            </a:r>
            <a:r>
              <a:rPr lang="en-US" altLang="zh-CN" dirty="0"/>
              <a:t>for</a:t>
            </a:r>
            <a:r>
              <a:rPr lang="zh-CN" altLang="en-US" dirty="0"/>
              <a:t> </a:t>
            </a:r>
            <a:r>
              <a:rPr lang="en-US" altLang="zh-CN" dirty="0"/>
              <a:t>the</a:t>
            </a:r>
            <a:r>
              <a:rPr lang="zh-CN" altLang="en-US" dirty="0"/>
              <a:t> </a:t>
            </a:r>
            <a:r>
              <a:rPr lang="en-US" altLang="zh-CN" dirty="0"/>
              <a:t>following:</a:t>
            </a:r>
          </a:p>
          <a:p>
            <a:pPr lvl="1"/>
            <a:r>
              <a:rPr lang="en-US" altLang="zh-CN" dirty="0"/>
              <a:t>Accept</a:t>
            </a:r>
            <a:r>
              <a:rPr lang="zh-CN" altLang="en-US" dirty="0"/>
              <a:t> </a:t>
            </a:r>
            <a:r>
              <a:rPr lang="en-US" altLang="zh-CN" dirty="0"/>
              <a:t>and</a:t>
            </a:r>
            <a:r>
              <a:rPr lang="zh-CN" altLang="en-US" dirty="0"/>
              <a:t> </a:t>
            </a:r>
            <a:r>
              <a:rPr lang="en-US" altLang="zh-CN" dirty="0"/>
              <a:t>resolve</a:t>
            </a:r>
            <a:r>
              <a:rPr lang="zh-CN" altLang="en-US" dirty="0"/>
              <a:t> </a:t>
            </a:r>
            <a:r>
              <a:rPr lang="en-US" altLang="zh-CN" dirty="0"/>
              <a:t>complaints</a:t>
            </a:r>
            <a:r>
              <a:rPr lang="zh-CN" altLang="en-US" dirty="0"/>
              <a:t> </a:t>
            </a:r>
            <a:r>
              <a:rPr lang="en-US" altLang="zh-CN" dirty="0"/>
              <a:t>of</a:t>
            </a:r>
            <a:r>
              <a:rPr lang="zh-CN" altLang="en-US" dirty="0"/>
              <a:t> </a:t>
            </a:r>
            <a:r>
              <a:rPr lang="en-US" altLang="zh-CN" dirty="0"/>
              <a:t>IP</a:t>
            </a:r>
            <a:r>
              <a:rPr lang="zh-CN" altLang="en-US" dirty="0"/>
              <a:t> </a:t>
            </a:r>
            <a:r>
              <a:rPr lang="en-US" altLang="zh-CN" dirty="0"/>
              <a:t>infringement</a:t>
            </a:r>
          </a:p>
          <a:p>
            <a:pPr lvl="1"/>
            <a:r>
              <a:rPr lang="en-US" altLang="zh-CN" dirty="0"/>
              <a:t>Provide</a:t>
            </a:r>
            <a:r>
              <a:rPr lang="zh-CN" altLang="en-US" dirty="0"/>
              <a:t> </a:t>
            </a:r>
            <a:r>
              <a:rPr lang="en-US" altLang="zh-CN" dirty="0"/>
              <a:t>consulting</a:t>
            </a:r>
            <a:r>
              <a:rPr lang="zh-CN" altLang="en-US" dirty="0"/>
              <a:t> </a:t>
            </a:r>
            <a:r>
              <a:rPr lang="en-US" altLang="zh-CN" dirty="0"/>
              <a:t>services</a:t>
            </a:r>
            <a:r>
              <a:rPr lang="zh-CN" altLang="en-US" dirty="0"/>
              <a:t> </a:t>
            </a:r>
            <a:r>
              <a:rPr lang="en-US" altLang="zh-CN" dirty="0"/>
              <a:t>regarding</a:t>
            </a:r>
            <a:r>
              <a:rPr lang="zh-CN" altLang="en-US" dirty="0"/>
              <a:t> </a:t>
            </a:r>
            <a:r>
              <a:rPr lang="en-US" altLang="zh-CN" dirty="0"/>
              <a:t>relevant</a:t>
            </a:r>
            <a:r>
              <a:rPr lang="zh-CN" altLang="en-US" dirty="0"/>
              <a:t> </a:t>
            </a:r>
            <a:r>
              <a:rPr lang="en-US" altLang="zh-CN" dirty="0"/>
              <a:t>laws</a:t>
            </a:r>
            <a:r>
              <a:rPr lang="zh-CN" altLang="en-US" dirty="0"/>
              <a:t> </a:t>
            </a:r>
            <a:r>
              <a:rPr lang="en-US" altLang="zh-CN" dirty="0"/>
              <a:t>of</a:t>
            </a:r>
            <a:r>
              <a:rPr lang="zh-CN" altLang="en-US" dirty="0"/>
              <a:t> </a:t>
            </a:r>
            <a:r>
              <a:rPr lang="en-US" altLang="zh-CN" dirty="0"/>
              <a:t>IPR</a:t>
            </a:r>
            <a:r>
              <a:rPr lang="zh-CN" altLang="en-US" dirty="0"/>
              <a:t> </a:t>
            </a:r>
            <a:r>
              <a:rPr lang="en-US" altLang="zh-CN" dirty="0"/>
              <a:t>protection</a:t>
            </a:r>
          </a:p>
          <a:p>
            <a:pPr lvl="1"/>
            <a:r>
              <a:rPr lang="en-US" altLang="zh-CN" dirty="0"/>
              <a:t>.</a:t>
            </a:r>
            <a:r>
              <a:rPr lang="zh-CN" altLang="en-US" dirty="0"/>
              <a:t> </a:t>
            </a:r>
            <a:r>
              <a:rPr lang="en-US" altLang="zh-CN" dirty="0"/>
              <a:t>.</a:t>
            </a:r>
            <a:r>
              <a:rPr lang="zh-CN" altLang="en-US" dirty="0"/>
              <a:t> </a:t>
            </a:r>
            <a:r>
              <a:rPr lang="en-US" altLang="zh-CN" dirty="0"/>
              <a:t>.</a:t>
            </a:r>
          </a:p>
          <a:p>
            <a:pPr lvl="1"/>
            <a:r>
              <a:rPr lang="en-US" altLang="zh-CN" dirty="0"/>
              <a:t>Provide</a:t>
            </a:r>
            <a:r>
              <a:rPr lang="zh-CN" altLang="en-US" dirty="0"/>
              <a:t> </a:t>
            </a:r>
            <a:r>
              <a:rPr lang="en-US" altLang="zh-CN" dirty="0"/>
              <a:t>evidence</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IP</a:t>
            </a:r>
            <a:r>
              <a:rPr lang="zh-CN" altLang="en-US" dirty="0"/>
              <a:t> </a:t>
            </a:r>
            <a:r>
              <a:rPr lang="en-US" altLang="zh-CN" dirty="0"/>
              <a:t>owner’s</a:t>
            </a:r>
            <a:r>
              <a:rPr lang="zh-CN" altLang="en-US" dirty="0"/>
              <a:t> </a:t>
            </a:r>
            <a:r>
              <a:rPr lang="en-US" altLang="zh-CN" dirty="0"/>
              <a:t>request</a:t>
            </a:r>
          </a:p>
          <a:p>
            <a:r>
              <a:rPr lang="en-US" altLang="zh-CN" dirty="0"/>
              <a:t>Art.</a:t>
            </a:r>
            <a:r>
              <a:rPr lang="zh-CN" altLang="en-US" dirty="0"/>
              <a:t> </a:t>
            </a:r>
            <a:r>
              <a:rPr lang="en-US" altLang="zh-CN" dirty="0"/>
              <a:t>21:</a:t>
            </a:r>
            <a:r>
              <a:rPr lang="zh-CN" altLang="en-US" dirty="0"/>
              <a:t> </a:t>
            </a:r>
            <a:r>
              <a:rPr lang="en-US" altLang="zh-CN" dirty="0"/>
              <a:t>Sponsor</a:t>
            </a:r>
            <a:r>
              <a:rPr lang="zh-CN" altLang="en-US" dirty="0"/>
              <a:t> </a:t>
            </a:r>
            <a:r>
              <a:rPr lang="en-US" altLang="zh-CN" dirty="0"/>
              <a:t>shall</a:t>
            </a:r>
            <a:r>
              <a:rPr lang="zh-CN" altLang="en-US" dirty="0"/>
              <a:t> </a:t>
            </a:r>
            <a:r>
              <a:rPr lang="en-US" altLang="zh-CN" dirty="0"/>
              <a:t>preserve</a:t>
            </a:r>
            <a:r>
              <a:rPr lang="zh-CN" altLang="en-US" dirty="0"/>
              <a:t> </a:t>
            </a:r>
            <a:r>
              <a:rPr lang="en-US" altLang="zh-CN" dirty="0"/>
              <a:t>the</a:t>
            </a:r>
            <a:r>
              <a:rPr lang="zh-CN" altLang="en-US" dirty="0"/>
              <a:t> </a:t>
            </a:r>
            <a:r>
              <a:rPr lang="en-US" altLang="zh-CN" dirty="0"/>
              <a:t>information</a:t>
            </a:r>
            <a:r>
              <a:rPr lang="zh-CN" altLang="en-US" dirty="0"/>
              <a:t> </a:t>
            </a:r>
            <a:r>
              <a:rPr lang="en-US" altLang="zh-CN" dirty="0"/>
              <a:t>collected</a:t>
            </a:r>
            <a:r>
              <a:rPr lang="zh-CN" altLang="en-US" dirty="0"/>
              <a:t> </a:t>
            </a:r>
            <a:r>
              <a:rPr lang="en-US" altLang="zh-CN" dirty="0"/>
              <a:t>during</a:t>
            </a:r>
            <a:r>
              <a:rPr lang="zh-CN" altLang="en-US" dirty="0"/>
              <a:t> </a:t>
            </a:r>
            <a:r>
              <a:rPr lang="en-US" altLang="zh-CN" dirty="0"/>
              <a:t>the</a:t>
            </a:r>
            <a:r>
              <a:rPr lang="zh-CN" altLang="en-US" dirty="0"/>
              <a:t> </a:t>
            </a:r>
            <a:r>
              <a:rPr lang="en-US" altLang="zh-CN" dirty="0"/>
              <a:t>exhibition</a:t>
            </a:r>
            <a:r>
              <a:rPr lang="zh-CN" altLang="en-US" dirty="0"/>
              <a:t> </a:t>
            </a:r>
            <a:r>
              <a:rPr lang="en-US" altLang="zh-CN" dirty="0"/>
              <a:t>and</a:t>
            </a:r>
            <a:r>
              <a:rPr lang="zh-CN" altLang="en-US" dirty="0"/>
              <a:t> </a:t>
            </a:r>
            <a:r>
              <a:rPr lang="en-US" altLang="zh-CN" dirty="0"/>
              <a:t>submit</a:t>
            </a:r>
            <a:r>
              <a:rPr lang="zh-CN" altLang="en-US" dirty="0"/>
              <a:t> </a:t>
            </a:r>
            <a:r>
              <a:rPr lang="en-US" altLang="zh-CN" dirty="0"/>
              <a:t>to</a:t>
            </a:r>
            <a:r>
              <a:rPr lang="zh-CN" altLang="en-US" dirty="0"/>
              <a:t> </a:t>
            </a:r>
            <a:r>
              <a:rPr lang="en-US" altLang="zh-CN" dirty="0"/>
              <a:t>the</a:t>
            </a:r>
            <a:r>
              <a:rPr lang="zh-CN" altLang="en-US" dirty="0"/>
              <a:t> </a:t>
            </a:r>
            <a:r>
              <a:rPr lang="en-US" altLang="zh-CN" dirty="0"/>
              <a:t>local</a:t>
            </a:r>
            <a:r>
              <a:rPr lang="zh-CN" altLang="en-US" dirty="0"/>
              <a:t> </a:t>
            </a:r>
            <a:r>
              <a:rPr lang="en-US" altLang="zh-CN" dirty="0"/>
              <a:t>IP</a:t>
            </a:r>
            <a:r>
              <a:rPr lang="zh-CN" altLang="en-US" dirty="0"/>
              <a:t> </a:t>
            </a:r>
            <a:r>
              <a:rPr lang="en-US" altLang="zh-CN" dirty="0"/>
              <a:t>Office.</a:t>
            </a:r>
          </a:p>
          <a:p>
            <a:r>
              <a:rPr lang="en-US" altLang="zh-CN" dirty="0"/>
              <a:t>Art.</a:t>
            </a:r>
            <a:r>
              <a:rPr lang="zh-CN" altLang="en-US" dirty="0"/>
              <a:t> </a:t>
            </a:r>
            <a:r>
              <a:rPr lang="en-US" altLang="zh-CN" dirty="0"/>
              <a:t>24:</a:t>
            </a:r>
            <a:r>
              <a:rPr lang="zh-CN" altLang="en-US" dirty="0"/>
              <a:t> </a:t>
            </a:r>
            <a:r>
              <a:rPr lang="en-US" altLang="zh-CN" dirty="0"/>
              <a:t>Sponsors</a:t>
            </a:r>
            <a:r>
              <a:rPr lang="zh-CN" altLang="en-US" dirty="0"/>
              <a:t> </a:t>
            </a:r>
            <a:r>
              <a:rPr lang="en-US" altLang="zh-CN" dirty="0"/>
              <a:t>who</a:t>
            </a:r>
            <a:r>
              <a:rPr lang="zh-CN" altLang="en-US" dirty="0"/>
              <a:t> </a:t>
            </a:r>
            <a:r>
              <a:rPr lang="en-US" altLang="zh-CN" dirty="0"/>
              <a:t>fail</a:t>
            </a:r>
            <a:r>
              <a:rPr lang="zh-CN" altLang="en-US" dirty="0"/>
              <a:t> </a:t>
            </a:r>
            <a:r>
              <a:rPr lang="en-US" altLang="zh-CN" dirty="0"/>
              <a:t>to</a:t>
            </a:r>
            <a:r>
              <a:rPr lang="zh-CN" altLang="en-US" dirty="0"/>
              <a:t> </a:t>
            </a:r>
            <a:r>
              <a:rPr lang="en-US" altLang="zh-CN" dirty="0"/>
              <a:t>comply</a:t>
            </a:r>
            <a:r>
              <a:rPr lang="zh-CN" altLang="en-US" dirty="0"/>
              <a:t> </a:t>
            </a:r>
            <a:r>
              <a:rPr lang="en-US" altLang="zh-CN" dirty="0"/>
              <a:t>with</a:t>
            </a:r>
            <a:r>
              <a:rPr lang="zh-CN" altLang="en-US" dirty="0"/>
              <a:t> </a:t>
            </a:r>
            <a:r>
              <a:rPr lang="en-US" altLang="zh-CN" dirty="0"/>
              <a:t>arts.</a:t>
            </a:r>
            <a:r>
              <a:rPr lang="zh-CN" altLang="en-US" dirty="0"/>
              <a:t> </a:t>
            </a:r>
            <a:r>
              <a:rPr lang="en-US" altLang="zh-CN" dirty="0"/>
              <a:t>18</a:t>
            </a:r>
            <a:r>
              <a:rPr lang="zh-CN" altLang="en-US" dirty="0"/>
              <a:t> </a:t>
            </a:r>
            <a:r>
              <a:rPr lang="en-US" altLang="zh-CN" dirty="0"/>
              <a:t>&amp;</a:t>
            </a:r>
            <a:r>
              <a:rPr lang="zh-CN" altLang="en-US" dirty="0"/>
              <a:t> </a:t>
            </a:r>
            <a:r>
              <a:rPr lang="en-US" altLang="zh-CN" dirty="0"/>
              <a:t>21</a:t>
            </a:r>
            <a:r>
              <a:rPr lang="zh-CN" altLang="en-US" dirty="0"/>
              <a:t> </a:t>
            </a:r>
            <a:r>
              <a:rPr lang="en-US" altLang="zh-CN" dirty="0"/>
              <a:t>can</a:t>
            </a:r>
            <a:r>
              <a:rPr lang="zh-CN" altLang="en-US" dirty="0"/>
              <a:t> </a:t>
            </a:r>
            <a:r>
              <a:rPr lang="en-US" altLang="zh-CN" dirty="0"/>
              <a:t>be</a:t>
            </a:r>
            <a:r>
              <a:rPr lang="zh-CN" altLang="en-US" dirty="0"/>
              <a:t> </a:t>
            </a:r>
            <a:r>
              <a:rPr lang="en-US" altLang="zh-CN" dirty="0"/>
              <a:t>fined</a:t>
            </a:r>
            <a:r>
              <a:rPr lang="zh-CN" altLang="en-US" dirty="0"/>
              <a:t> </a:t>
            </a:r>
            <a:r>
              <a:rPr lang="en-US" altLang="zh-CN" dirty="0"/>
              <a:t>no</a:t>
            </a:r>
            <a:r>
              <a:rPr lang="zh-CN" altLang="en-US" dirty="0"/>
              <a:t> </a:t>
            </a:r>
            <a:r>
              <a:rPr lang="en-US" altLang="zh-CN" dirty="0"/>
              <a:t>less</a:t>
            </a:r>
            <a:r>
              <a:rPr lang="zh-CN" altLang="en-US" dirty="0"/>
              <a:t> </a:t>
            </a:r>
            <a:r>
              <a:rPr lang="en-US" altLang="zh-CN" dirty="0"/>
              <a:t>than</a:t>
            </a:r>
            <a:r>
              <a:rPr lang="zh-CN" altLang="en-US" dirty="0"/>
              <a:t> </a:t>
            </a:r>
            <a:r>
              <a:rPr lang="en-US" altLang="zh-CN" dirty="0"/>
              <a:t>CNY</a:t>
            </a:r>
            <a:r>
              <a:rPr lang="zh-CN" altLang="en-US" dirty="0"/>
              <a:t> </a:t>
            </a:r>
            <a:r>
              <a:rPr lang="en-US" altLang="zh-CN" dirty="0"/>
              <a:t>1,000</a:t>
            </a:r>
            <a:r>
              <a:rPr lang="zh-CN" altLang="en-US" dirty="0"/>
              <a:t> </a:t>
            </a:r>
            <a:r>
              <a:rPr lang="en-US" altLang="zh-CN" dirty="0"/>
              <a:t>and</a:t>
            </a:r>
            <a:r>
              <a:rPr lang="zh-CN" altLang="en-US" dirty="0"/>
              <a:t> </a:t>
            </a:r>
            <a:r>
              <a:rPr lang="en-US" altLang="zh-CN" dirty="0"/>
              <a:t>no</a:t>
            </a:r>
            <a:r>
              <a:rPr lang="zh-CN" altLang="en-US" dirty="0"/>
              <a:t> </a:t>
            </a:r>
            <a:r>
              <a:rPr lang="en-US" altLang="zh-CN" dirty="0"/>
              <a:t>more</a:t>
            </a:r>
            <a:r>
              <a:rPr lang="zh-CN" altLang="en-US" dirty="0"/>
              <a:t> </a:t>
            </a:r>
            <a:r>
              <a:rPr lang="en-US" altLang="zh-CN" dirty="0"/>
              <a:t>than</a:t>
            </a:r>
            <a:r>
              <a:rPr lang="zh-CN" altLang="en-US" dirty="0"/>
              <a:t> </a:t>
            </a:r>
            <a:r>
              <a:rPr lang="en-US" altLang="zh-CN" dirty="0"/>
              <a:t>CNY</a:t>
            </a:r>
            <a:r>
              <a:rPr lang="zh-CN" altLang="en-US" dirty="0"/>
              <a:t> </a:t>
            </a:r>
            <a:r>
              <a:rPr lang="en-US" altLang="zh-CN" dirty="0"/>
              <a:t>30,000.</a:t>
            </a:r>
            <a:endParaRPr lang="en-US" dirty="0"/>
          </a:p>
          <a:p>
            <a:endParaRPr lang="en-US" altLang="zh-CN" dirty="0"/>
          </a:p>
          <a:p>
            <a:endParaRPr lang="en-US" dirty="0"/>
          </a:p>
        </p:txBody>
      </p:sp>
    </p:spTree>
    <p:extLst>
      <p:ext uri="{BB962C8B-B14F-4D97-AF65-F5344CB8AC3E}">
        <p14:creationId xmlns:p14="http://schemas.microsoft.com/office/powerpoint/2010/main" val="1291708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Local</a:t>
            </a:r>
            <a:r>
              <a:rPr lang="zh-CN" altLang="en-US" dirty="0"/>
              <a:t> </a:t>
            </a:r>
            <a:r>
              <a:rPr lang="en-US" altLang="zh-CN" dirty="0"/>
              <a:t>Rules</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the</a:t>
            </a:r>
            <a:r>
              <a:rPr lang="zh-CN" altLang="en-US" dirty="0"/>
              <a:t> </a:t>
            </a:r>
            <a:r>
              <a:rPr lang="en-US" altLang="zh-CN" dirty="0"/>
              <a:t>“Blue</a:t>
            </a:r>
            <a:r>
              <a:rPr lang="zh-CN" altLang="en-US" dirty="0"/>
              <a:t> </a:t>
            </a:r>
            <a:r>
              <a:rPr lang="en-US" altLang="zh-CN" dirty="0"/>
              <a:t>Sky”</a:t>
            </a:r>
            <a:r>
              <a:rPr lang="zh-CN" altLang="en-US" dirty="0"/>
              <a:t> </a:t>
            </a:r>
            <a:r>
              <a:rPr lang="en-US" altLang="zh-CN" dirty="0"/>
              <a:t>(Guangzhou - Canton)</a:t>
            </a:r>
            <a:r>
              <a:rPr lang="zh-CN" altLang="en-US" dirty="0"/>
              <a:t> </a:t>
            </a:r>
            <a:r>
              <a:rPr lang="en-US" altLang="zh-CN" dirty="0"/>
              <a:t>(Effective</a:t>
            </a:r>
            <a:r>
              <a:rPr lang="zh-CN" altLang="en-US" dirty="0"/>
              <a:t> </a:t>
            </a:r>
            <a:r>
              <a:rPr lang="en-US" altLang="zh-CN" dirty="0"/>
              <a:t>10/01</a:t>
            </a:r>
            <a:r>
              <a:rPr lang="zh-CN" altLang="en-US" dirty="0"/>
              <a:t> </a:t>
            </a:r>
            <a:r>
              <a:rPr lang="en-US" altLang="zh-CN" dirty="0"/>
              <a:t>2009)</a:t>
            </a:r>
            <a:endParaRPr lang="en-US" dirty="0"/>
          </a:p>
        </p:txBody>
      </p:sp>
      <p:sp>
        <p:nvSpPr>
          <p:cNvPr id="3" name="Content Placeholder 2"/>
          <p:cNvSpPr>
            <a:spLocks noGrp="1"/>
          </p:cNvSpPr>
          <p:nvPr>
            <p:ph idx="1"/>
          </p:nvPr>
        </p:nvSpPr>
        <p:spPr/>
        <p:txBody>
          <a:bodyPr>
            <a:normAutofit/>
          </a:bodyPr>
          <a:lstStyle/>
          <a:p>
            <a:r>
              <a:rPr lang="en-US" altLang="zh-CN" dirty="0">
                <a:latin typeface="Calibri" charset="0"/>
                <a:ea typeface="Calibri" charset="0"/>
                <a:cs typeface="Calibri" charset="0"/>
              </a:rPr>
              <a:t>Art.</a:t>
            </a:r>
            <a:r>
              <a:rPr lang="zh-CN" altLang="en-US" dirty="0">
                <a:latin typeface="Calibri" charset="0"/>
                <a:ea typeface="Calibri" charset="0"/>
                <a:cs typeface="Calibri" charset="0"/>
              </a:rPr>
              <a:t> </a:t>
            </a:r>
            <a:r>
              <a:rPr lang="en-US" altLang="zh-CN" dirty="0">
                <a:latin typeface="Calibri" charset="0"/>
                <a:ea typeface="Calibri" charset="0"/>
                <a:cs typeface="Calibri" charset="0"/>
              </a:rPr>
              <a:t>8:</a:t>
            </a:r>
            <a:r>
              <a:rPr lang="zh-CN" altLang="en-US" dirty="0">
                <a:latin typeface="Calibri" charset="0"/>
                <a:ea typeface="Calibri" charset="0"/>
                <a:cs typeface="Calibri" charset="0"/>
              </a:rPr>
              <a:t> </a:t>
            </a:r>
            <a:r>
              <a:rPr lang="en-US" altLang="zh-CN" dirty="0">
                <a:latin typeface="Calibri" charset="0"/>
                <a:ea typeface="Calibri" charset="0"/>
                <a:cs typeface="Calibri" charset="0"/>
              </a:rPr>
              <a:t>Sponsor</a:t>
            </a:r>
            <a:r>
              <a:rPr lang="zh-CN" altLang="en-US" dirty="0">
                <a:latin typeface="Calibri" charset="0"/>
                <a:ea typeface="Calibri" charset="0"/>
                <a:cs typeface="Calibri" charset="0"/>
              </a:rPr>
              <a:t> </a:t>
            </a:r>
            <a:r>
              <a:rPr lang="en-US" altLang="zh-CN" dirty="0">
                <a:latin typeface="Calibri" charset="0"/>
                <a:ea typeface="Calibri" charset="0"/>
                <a:cs typeface="Calibri" charset="0"/>
              </a:rPr>
              <a:t>shall</a:t>
            </a:r>
            <a:r>
              <a:rPr lang="zh-CN" altLang="en-US" dirty="0">
                <a:latin typeface="Calibri" charset="0"/>
                <a:ea typeface="Calibri" charset="0"/>
                <a:cs typeface="Calibri" charset="0"/>
              </a:rPr>
              <a:t> </a:t>
            </a:r>
            <a:r>
              <a:rPr lang="en-US" altLang="zh-CN" dirty="0">
                <a:latin typeface="Calibri" charset="0"/>
                <a:ea typeface="Calibri" charset="0"/>
                <a:cs typeface="Calibri" charset="0"/>
              </a:rPr>
              <a:t>be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responsible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for</a:t>
            </a:r>
            <a:r>
              <a:rPr lang="zh-CN" altLang="en-US" dirty="0">
                <a:latin typeface="Calibri" charset="0"/>
                <a:ea typeface="Calibri" charset="0"/>
                <a:cs typeface="Calibri" charset="0"/>
              </a:rPr>
              <a:t> </a:t>
            </a:r>
            <a:r>
              <a:rPr lang="en-US" altLang="zh-CN" dirty="0">
                <a:latin typeface="Calibri" charset="0"/>
                <a:ea typeface="Calibri" charset="0"/>
                <a:cs typeface="Calibri" charset="0"/>
              </a:rPr>
              <a:t>the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following:</a:t>
            </a:r>
          </a:p>
          <a:p>
            <a:pPr lvl="1"/>
            <a:r>
              <a:rPr lang="en-US" altLang="zh-CN" dirty="0">
                <a:latin typeface="Calibri" charset="0"/>
                <a:ea typeface="Calibri" charset="0"/>
                <a:cs typeface="Calibri" charset="0"/>
              </a:rPr>
              <a:t>Provide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IP</a:t>
            </a:r>
            <a:r>
              <a:rPr lang="zh-CN" altLang="en-US" dirty="0">
                <a:latin typeface="Calibri" charset="0"/>
                <a:ea typeface="Calibri" charset="0"/>
                <a:cs typeface="Calibri" charset="0"/>
              </a:rPr>
              <a:t> </a:t>
            </a:r>
            <a:r>
              <a:rPr lang="en-US" altLang="zh-CN" dirty="0">
                <a:latin typeface="Calibri" charset="0"/>
                <a:ea typeface="Calibri" charset="0"/>
                <a:cs typeface="Calibri" charset="0"/>
              </a:rPr>
              <a:t>Admin</a:t>
            </a:r>
            <a:r>
              <a:rPr lang="zh-CN" altLang="en-US" dirty="0">
                <a:latin typeface="Calibri" charset="0"/>
                <a:ea typeface="Calibri" charset="0"/>
                <a:cs typeface="Calibri" charset="0"/>
              </a:rPr>
              <a:t> </a:t>
            </a:r>
            <a:r>
              <a:rPr lang="en-US" altLang="zh-CN" dirty="0">
                <a:latin typeface="Calibri" charset="0"/>
                <a:ea typeface="Calibri" charset="0"/>
                <a:cs typeface="Calibri" charset="0"/>
              </a:rPr>
              <a:t>Office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contact</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information</a:t>
            </a:r>
            <a:r>
              <a:rPr lang="zh-CN" altLang="en-US" dirty="0">
                <a:latin typeface="Calibri" charset="0"/>
                <a:ea typeface="Calibri" charset="0"/>
                <a:cs typeface="Calibri" charset="0"/>
              </a:rPr>
              <a:t> </a:t>
            </a:r>
            <a:r>
              <a:rPr lang="en-US" altLang="zh-CN" dirty="0">
                <a:latin typeface="Calibri" charset="0"/>
                <a:ea typeface="Calibri" charset="0"/>
                <a:cs typeface="Calibri" charset="0"/>
              </a:rPr>
              <a:t>and</a:t>
            </a:r>
            <a:r>
              <a:rPr lang="zh-CN" altLang="en-US" dirty="0">
                <a:latin typeface="Calibri" charset="0"/>
                <a:ea typeface="Calibri" charset="0"/>
                <a:cs typeface="Calibri" charset="0"/>
              </a:rPr>
              <a:t> </a:t>
            </a:r>
            <a:r>
              <a:rPr lang="en-US" altLang="zh-CN" dirty="0">
                <a:latin typeface="Calibri" charset="0"/>
                <a:ea typeface="Calibri" charset="0"/>
                <a:cs typeface="Calibri" charset="0"/>
              </a:rPr>
              <a:t>pleading</a:t>
            </a:r>
            <a:r>
              <a:rPr lang="zh-CN" altLang="en-US" dirty="0">
                <a:latin typeface="Calibri" charset="0"/>
                <a:ea typeface="Calibri" charset="0"/>
                <a:cs typeface="Calibri" charset="0"/>
              </a:rPr>
              <a:t> </a:t>
            </a:r>
            <a:r>
              <a:rPr lang="en-US" altLang="zh-CN" dirty="0">
                <a:latin typeface="Calibri" charset="0"/>
                <a:ea typeface="Calibri" charset="0"/>
                <a:cs typeface="Calibri" charset="0"/>
              </a:rPr>
              <a:t>procedure,</a:t>
            </a:r>
          </a:p>
          <a:p>
            <a:pPr lvl="1"/>
            <a:r>
              <a:rPr lang="en-US" altLang="zh-CN" dirty="0">
                <a:latin typeface="Calibri" charset="0"/>
                <a:ea typeface="Calibri" charset="0"/>
                <a:cs typeface="Calibri" charset="0"/>
              </a:rPr>
              <a:t>Provide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consulting</a:t>
            </a:r>
            <a:r>
              <a:rPr lang="zh-CN" altLang="en-US" dirty="0">
                <a:latin typeface="Calibri" charset="0"/>
                <a:ea typeface="Calibri" charset="0"/>
                <a:cs typeface="Calibri" charset="0"/>
              </a:rPr>
              <a:t> </a:t>
            </a:r>
            <a:r>
              <a:rPr lang="en-US" altLang="zh-CN" dirty="0">
                <a:latin typeface="Calibri" charset="0"/>
                <a:ea typeface="Calibri" charset="0"/>
                <a:cs typeface="Calibri" charset="0"/>
              </a:rPr>
              <a:t>services</a:t>
            </a:r>
            <a:r>
              <a:rPr lang="zh-CN" altLang="en-US" dirty="0">
                <a:latin typeface="Calibri" charset="0"/>
                <a:ea typeface="Calibri" charset="0"/>
                <a:cs typeface="Calibri" charset="0"/>
              </a:rPr>
              <a:t> </a:t>
            </a:r>
            <a:r>
              <a:rPr lang="en-US" altLang="zh-CN" dirty="0">
                <a:latin typeface="Calibri" charset="0"/>
                <a:ea typeface="Calibri" charset="0"/>
                <a:cs typeface="Calibri" charset="0"/>
              </a:rPr>
              <a:t>to</a:t>
            </a:r>
            <a:r>
              <a:rPr lang="zh-CN" altLang="en-US" dirty="0">
                <a:latin typeface="Calibri" charset="0"/>
                <a:ea typeface="Calibri" charset="0"/>
                <a:cs typeface="Calibri" charset="0"/>
              </a:rPr>
              <a:t> </a:t>
            </a:r>
            <a:r>
              <a:rPr lang="en-US" altLang="zh-CN" dirty="0">
                <a:latin typeface="Calibri" charset="0"/>
                <a:ea typeface="Calibri" charset="0"/>
                <a:cs typeface="Calibri" charset="0"/>
              </a:rPr>
              <a:t>exhibitors</a:t>
            </a:r>
            <a:r>
              <a:rPr lang="zh-CN" altLang="en-US" dirty="0">
                <a:latin typeface="Calibri" charset="0"/>
                <a:ea typeface="Calibri" charset="0"/>
                <a:cs typeface="Calibri" charset="0"/>
              </a:rPr>
              <a:t> </a:t>
            </a:r>
            <a:r>
              <a:rPr lang="en-US" altLang="zh-CN" dirty="0">
                <a:latin typeface="Calibri" charset="0"/>
                <a:ea typeface="Calibri" charset="0"/>
                <a:cs typeface="Calibri" charset="0"/>
              </a:rPr>
              <a:t>regarding</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IPR</a:t>
            </a:r>
            <a:r>
              <a:rPr lang="zh-CN" altLang="en-US" dirty="0">
                <a:latin typeface="Calibri" charset="0"/>
                <a:ea typeface="Calibri" charset="0"/>
                <a:cs typeface="Calibri" charset="0"/>
              </a:rPr>
              <a:t> </a:t>
            </a:r>
            <a:r>
              <a:rPr lang="en-US" altLang="zh-CN" dirty="0">
                <a:latin typeface="Calibri" charset="0"/>
                <a:ea typeface="Calibri" charset="0"/>
                <a:cs typeface="Calibri" charset="0"/>
              </a:rPr>
              <a:t>protection</a:t>
            </a:r>
          </a:p>
          <a:p>
            <a:pPr lvl="1"/>
            <a:r>
              <a:rPr lang="en-US" altLang="zh-CN" dirty="0">
                <a:latin typeface="Calibri" charset="0"/>
                <a:ea typeface="Calibri" charset="0"/>
                <a:cs typeface="Calibri" charset="0"/>
              </a:rPr>
              <a:t>Accept</a:t>
            </a:r>
            <a:r>
              <a:rPr lang="zh-CN" altLang="en-US" dirty="0">
                <a:latin typeface="Calibri" charset="0"/>
                <a:ea typeface="Calibri" charset="0"/>
                <a:cs typeface="Calibri" charset="0"/>
              </a:rPr>
              <a:t> </a:t>
            </a:r>
            <a:r>
              <a:rPr lang="en-US" altLang="zh-CN" dirty="0">
                <a:latin typeface="Calibri" charset="0"/>
                <a:ea typeface="Calibri" charset="0"/>
                <a:cs typeface="Calibri" charset="0"/>
              </a:rPr>
              <a:t>and</a:t>
            </a:r>
            <a:r>
              <a:rPr lang="zh-CN" altLang="en-US" dirty="0">
                <a:latin typeface="Calibri" charset="0"/>
                <a:ea typeface="Calibri" charset="0"/>
                <a:cs typeface="Calibri" charset="0"/>
              </a:rPr>
              <a:t> </a:t>
            </a:r>
            <a:r>
              <a:rPr lang="en-US" altLang="zh-CN" dirty="0">
                <a:latin typeface="Calibri" charset="0"/>
                <a:ea typeface="Calibri" charset="0"/>
                <a:cs typeface="Calibri" charset="0"/>
              </a:rPr>
              <a:t>resolve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complaints</a:t>
            </a:r>
          </a:p>
          <a:p>
            <a:pPr lvl="1"/>
            <a:r>
              <a:rPr lang="en-US" altLang="zh-CN" dirty="0">
                <a:latin typeface="Calibri" charset="0"/>
                <a:ea typeface="Calibri" charset="0"/>
                <a:cs typeface="Calibri" charset="0"/>
              </a:rPr>
              <a:t>Provide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evidence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in</a:t>
            </a:r>
            <a:r>
              <a:rPr lang="zh-CN" altLang="en-US" dirty="0">
                <a:latin typeface="Calibri" charset="0"/>
                <a:ea typeface="Calibri" charset="0"/>
                <a:cs typeface="Calibri" charset="0"/>
              </a:rPr>
              <a:t> </a:t>
            </a:r>
            <a:r>
              <a:rPr lang="en-US" altLang="zh-CN" dirty="0">
                <a:latin typeface="Calibri" charset="0"/>
                <a:ea typeface="Calibri" charset="0"/>
                <a:cs typeface="Calibri" charset="0"/>
              </a:rPr>
              <a:t>response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to</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IP</a:t>
            </a:r>
            <a:r>
              <a:rPr lang="zh-CN" altLang="en-US" dirty="0">
                <a:latin typeface="Calibri" charset="0"/>
                <a:ea typeface="Calibri" charset="0"/>
                <a:cs typeface="Calibri" charset="0"/>
              </a:rPr>
              <a:t> </a:t>
            </a:r>
            <a:r>
              <a:rPr lang="en-US" altLang="zh-CN" dirty="0">
                <a:latin typeface="Calibri" charset="0"/>
                <a:ea typeface="Calibri" charset="0"/>
                <a:cs typeface="Calibri" charset="0"/>
              </a:rPr>
              <a:t>owner’s</a:t>
            </a:r>
            <a:r>
              <a:rPr lang="zh-CN" altLang="en-US" dirty="0">
                <a:latin typeface="Calibri" charset="0"/>
                <a:ea typeface="Calibri" charset="0"/>
                <a:cs typeface="Calibri" charset="0"/>
              </a:rPr>
              <a:t> </a:t>
            </a:r>
            <a:r>
              <a:rPr lang="en-US" altLang="zh-CN" dirty="0">
                <a:latin typeface="Calibri" charset="0"/>
                <a:ea typeface="Calibri" charset="0"/>
                <a:cs typeface="Calibri" charset="0"/>
              </a:rPr>
              <a:t>request</a:t>
            </a:r>
          </a:p>
          <a:p>
            <a:pPr lvl="1"/>
            <a:r>
              <a:rPr lang="en-US" altLang="zh-CN" dirty="0">
                <a:latin typeface="Calibri" charset="0"/>
                <a:ea typeface="Calibri" charset="0"/>
                <a:cs typeface="Calibri" charset="0"/>
              </a:rPr>
              <a:t>Preserve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information</a:t>
            </a:r>
            <a:r>
              <a:rPr lang="zh-CN" altLang="en-US" dirty="0">
                <a:latin typeface="Calibri" charset="0"/>
                <a:ea typeface="Calibri" charset="0"/>
                <a:cs typeface="Calibri" charset="0"/>
              </a:rPr>
              <a:t> </a:t>
            </a:r>
            <a:r>
              <a:rPr lang="en-US" altLang="zh-CN" dirty="0">
                <a:latin typeface="Calibri" charset="0"/>
                <a:ea typeface="Calibri" charset="0"/>
                <a:cs typeface="Calibri" charset="0"/>
              </a:rPr>
              <a:t>collected</a:t>
            </a:r>
            <a:r>
              <a:rPr lang="zh-CN" altLang="en-US" dirty="0">
                <a:latin typeface="Calibri" charset="0"/>
                <a:ea typeface="Calibri" charset="0"/>
                <a:cs typeface="Calibri" charset="0"/>
              </a:rPr>
              <a:t> </a:t>
            </a:r>
            <a:r>
              <a:rPr lang="en-US" altLang="zh-CN" dirty="0">
                <a:latin typeface="Calibri" charset="0"/>
                <a:ea typeface="Calibri" charset="0"/>
                <a:cs typeface="Calibri" charset="0"/>
              </a:rPr>
              <a:t>at</a:t>
            </a:r>
            <a:r>
              <a:rPr lang="zh-CN" altLang="en-US" dirty="0">
                <a:latin typeface="Calibri" charset="0"/>
                <a:ea typeface="Calibri" charset="0"/>
                <a:cs typeface="Calibri" charset="0"/>
              </a:rPr>
              <a:t> </a:t>
            </a:r>
            <a:r>
              <a:rPr lang="en-US" altLang="zh-CN" dirty="0">
                <a:latin typeface="Calibri" charset="0"/>
                <a:ea typeface="Calibri" charset="0"/>
                <a:cs typeface="Calibri" charset="0"/>
              </a:rPr>
              <a:t>the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exhibition</a:t>
            </a:r>
            <a:r>
              <a:rPr lang="zh-CN" altLang="en-US" dirty="0">
                <a:latin typeface="Calibri" charset="0"/>
                <a:ea typeface="Calibri" charset="0"/>
                <a:cs typeface="Calibri" charset="0"/>
              </a:rPr>
              <a:t> </a:t>
            </a:r>
            <a:r>
              <a:rPr lang="en-US" altLang="zh-CN" dirty="0">
                <a:latin typeface="Calibri" charset="0"/>
                <a:ea typeface="Calibri" charset="0"/>
                <a:cs typeface="Calibri" charset="0"/>
              </a:rPr>
              <a:t>and</a:t>
            </a:r>
            <a:r>
              <a:rPr lang="zh-CN" altLang="en-US" dirty="0">
                <a:latin typeface="Calibri" charset="0"/>
                <a:ea typeface="Calibri" charset="0"/>
                <a:cs typeface="Calibri" charset="0"/>
              </a:rPr>
              <a:t> </a:t>
            </a:r>
            <a:r>
              <a:rPr lang="en-US" altLang="zh-CN" dirty="0">
                <a:latin typeface="Calibri" charset="0"/>
                <a:ea typeface="Calibri" charset="0"/>
                <a:cs typeface="Calibri" charset="0"/>
              </a:rPr>
              <a:t>submit</a:t>
            </a:r>
            <a:r>
              <a:rPr lang="zh-CN" altLang="en-US" dirty="0">
                <a:latin typeface="Calibri" charset="0"/>
                <a:ea typeface="Calibri" charset="0"/>
                <a:cs typeface="Calibri" charset="0"/>
              </a:rPr>
              <a:t> </a:t>
            </a:r>
            <a:r>
              <a:rPr lang="en-US" altLang="zh-CN" dirty="0">
                <a:latin typeface="Calibri" charset="0"/>
                <a:ea typeface="Calibri" charset="0"/>
                <a:cs typeface="Calibri" charset="0"/>
              </a:rPr>
              <a:t>to</a:t>
            </a:r>
            <a:r>
              <a:rPr lang="zh-CN" altLang="en-US" dirty="0">
                <a:latin typeface="Calibri" charset="0"/>
                <a:ea typeface="Calibri" charset="0"/>
                <a:cs typeface="Calibri" charset="0"/>
              </a:rPr>
              <a:t> </a:t>
            </a:r>
            <a:r>
              <a:rPr lang="en-US" altLang="zh-CN" dirty="0">
                <a:latin typeface="Calibri" charset="0"/>
                <a:ea typeface="Calibri" charset="0"/>
                <a:cs typeface="Calibri" charset="0"/>
              </a:rPr>
              <a:t>local</a:t>
            </a:r>
            <a:r>
              <a:rPr lang="zh-CN" altLang="en-US" dirty="0">
                <a:latin typeface="Calibri" charset="0"/>
                <a:ea typeface="Calibri" charset="0"/>
                <a:cs typeface="Calibri" charset="0"/>
              </a:rPr>
              <a:t> </a:t>
            </a:r>
            <a:r>
              <a:rPr lang="en-US" altLang="zh-CN" dirty="0">
                <a:latin typeface="Calibri" charset="0"/>
                <a:ea typeface="Calibri" charset="0"/>
                <a:cs typeface="Calibri" charset="0"/>
              </a:rPr>
              <a:t>IP</a:t>
            </a:r>
            <a:r>
              <a:rPr lang="zh-CN" altLang="en-US" dirty="0">
                <a:latin typeface="Calibri" charset="0"/>
                <a:ea typeface="Calibri" charset="0"/>
                <a:cs typeface="Calibri" charset="0"/>
              </a:rPr>
              <a:t> </a:t>
            </a:r>
            <a:r>
              <a:rPr lang="en-US" altLang="zh-CN" dirty="0">
                <a:latin typeface="Calibri" charset="0"/>
                <a:ea typeface="Calibri" charset="0"/>
                <a:cs typeface="Calibri" charset="0"/>
              </a:rPr>
              <a:t>Office</a:t>
            </a:r>
            <a:r>
              <a:rPr lang="zh-CN" altLang="en-US" dirty="0">
                <a:latin typeface="Calibri" charset="0"/>
                <a:ea typeface="Calibri" charset="0"/>
                <a:cs typeface="Calibri" charset="0"/>
              </a:rPr>
              <a:t> </a:t>
            </a:r>
            <a:r>
              <a:rPr lang="en-US" altLang="zh-CN" dirty="0">
                <a:solidFill>
                  <a:srgbClr val="FF0000"/>
                </a:solidFill>
                <a:latin typeface="Calibri" charset="0"/>
                <a:ea typeface="Calibri" charset="0"/>
                <a:cs typeface="Calibri" charset="0"/>
              </a:rPr>
              <a:t>after</a:t>
            </a:r>
            <a:r>
              <a:rPr lang="zh-CN" altLang="en-US" dirty="0">
                <a:latin typeface="Calibri" charset="0"/>
                <a:ea typeface="Calibri" charset="0"/>
                <a:cs typeface="Calibri" charset="0"/>
              </a:rPr>
              <a:t> </a:t>
            </a:r>
            <a:r>
              <a:rPr lang="en-US" altLang="zh-CN" dirty="0">
                <a:latin typeface="Calibri" charset="0"/>
                <a:ea typeface="Calibri" charset="0"/>
                <a:cs typeface="Calibri" charset="0"/>
              </a:rPr>
              <a:t>the</a:t>
            </a:r>
            <a:r>
              <a:rPr lang="zh-CN" altLang="en-US" dirty="0">
                <a:latin typeface="Calibri" charset="0"/>
                <a:ea typeface="Calibri" charset="0"/>
                <a:cs typeface="Calibri" charset="0"/>
              </a:rPr>
              <a:t> </a:t>
            </a:r>
            <a:r>
              <a:rPr lang="en-US" altLang="zh-CN" dirty="0">
                <a:latin typeface="Calibri" charset="0"/>
                <a:ea typeface="Calibri" charset="0"/>
                <a:cs typeface="Calibri" charset="0"/>
              </a:rPr>
              <a:t>exhibition.</a:t>
            </a:r>
          </a:p>
          <a:p>
            <a:pPr marL="342900" lvl="1" indent="0">
              <a:buNone/>
            </a:pPr>
            <a:endParaRPr lang="en-US" altLang="zh-CN" dirty="0"/>
          </a:p>
        </p:txBody>
      </p:sp>
      <p:pic>
        <p:nvPicPr>
          <p:cNvPr id="4" name="Picture 3">
            <a:extLst>
              <a:ext uri="{FF2B5EF4-FFF2-40B4-BE49-F238E27FC236}">
                <a16:creationId xmlns:a16="http://schemas.microsoft.com/office/drawing/2014/main" id="{3AA7F068-791D-49A3-AFF2-34EA99559012}"/>
              </a:ext>
            </a:extLst>
          </p:cNvPr>
          <p:cNvPicPr>
            <a:picLocks noChangeAspect="1"/>
          </p:cNvPicPr>
          <p:nvPr/>
        </p:nvPicPr>
        <p:blipFill>
          <a:blip r:embed="rId2"/>
          <a:stretch>
            <a:fillRect/>
          </a:stretch>
        </p:blipFill>
        <p:spPr>
          <a:xfrm>
            <a:off x="1317665" y="4291674"/>
            <a:ext cx="6508670" cy="1617636"/>
          </a:xfrm>
          <a:prstGeom prst="rect">
            <a:avLst/>
          </a:prstGeom>
        </p:spPr>
      </p:pic>
    </p:spTree>
    <p:extLst>
      <p:ext uri="{BB962C8B-B14F-4D97-AF65-F5344CB8AC3E}">
        <p14:creationId xmlns:p14="http://schemas.microsoft.com/office/powerpoint/2010/main" val="837546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Local</a:t>
            </a:r>
            <a:r>
              <a:rPr lang="zh-CN" altLang="en-US" dirty="0"/>
              <a:t> </a:t>
            </a:r>
            <a:r>
              <a:rPr lang="en-US" altLang="zh-CN" dirty="0"/>
              <a:t>Rules</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the</a:t>
            </a:r>
            <a:r>
              <a:rPr lang="zh-CN" altLang="en-US" dirty="0"/>
              <a:t> </a:t>
            </a:r>
            <a:r>
              <a:rPr lang="en-US" altLang="zh-CN" dirty="0"/>
              <a:t>“Blue</a:t>
            </a:r>
            <a:r>
              <a:rPr lang="zh-CN" altLang="en-US" dirty="0"/>
              <a:t> </a:t>
            </a:r>
            <a:r>
              <a:rPr lang="en-US" altLang="zh-CN" dirty="0"/>
              <a:t>Sky”</a:t>
            </a:r>
            <a:r>
              <a:rPr lang="zh-CN" altLang="en-US" dirty="0"/>
              <a:t> </a:t>
            </a:r>
            <a:r>
              <a:rPr lang="en-US" altLang="zh-CN" dirty="0"/>
              <a:t>(Guangzhou)</a:t>
            </a:r>
            <a:endParaRPr lang="en-US" dirty="0"/>
          </a:p>
        </p:txBody>
      </p:sp>
      <p:sp>
        <p:nvSpPr>
          <p:cNvPr id="3" name="Content Placeholder 2"/>
          <p:cNvSpPr>
            <a:spLocks noGrp="1"/>
          </p:cNvSpPr>
          <p:nvPr>
            <p:ph idx="1"/>
          </p:nvPr>
        </p:nvSpPr>
        <p:spPr/>
        <p:txBody>
          <a:bodyPr>
            <a:normAutofit/>
          </a:bodyPr>
          <a:lstStyle/>
          <a:p>
            <a:r>
              <a:rPr lang="en-US" altLang="zh-CN" dirty="0"/>
              <a:t>Art.11:</a:t>
            </a:r>
            <a:r>
              <a:rPr lang="zh-CN" altLang="en-US" dirty="0"/>
              <a:t> </a:t>
            </a:r>
            <a:r>
              <a:rPr lang="en-US" altLang="zh-CN" dirty="0"/>
              <a:t>IP</a:t>
            </a:r>
            <a:r>
              <a:rPr lang="zh-CN" altLang="en-US" dirty="0"/>
              <a:t> </a:t>
            </a:r>
            <a:r>
              <a:rPr lang="en-US" altLang="zh-CN" dirty="0"/>
              <a:t>owner</a:t>
            </a:r>
            <a:r>
              <a:rPr lang="zh-CN" altLang="en-US" dirty="0"/>
              <a:t> </a:t>
            </a:r>
            <a:r>
              <a:rPr lang="en-US" altLang="zh-CN" dirty="0"/>
              <a:t>shall</a:t>
            </a:r>
            <a:r>
              <a:rPr lang="zh-CN" altLang="en-US" dirty="0"/>
              <a:t> </a:t>
            </a:r>
            <a:r>
              <a:rPr lang="en-US" altLang="zh-CN" dirty="0"/>
              <a:t>provide</a:t>
            </a:r>
            <a:r>
              <a:rPr lang="zh-CN" altLang="en-US" dirty="0"/>
              <a:t> </a:t>
            </a:r>
            <a:r>
              <a:rPr lang="en-US" altLang="zh-CN" dirty="0"/>
              <a:t>evidentiary</a:t>
            </a:r>
            <a:r>
              <a:rPr lang="zh-CN" altLang="en-US" dirty="0"/>
              <a:t> </a:t>
            </a:r>
            <a:r>
              <a:rPr lang="en-US" altLang="zh-CN" dirty="0"/>
              <a:t>support</a:t>
            </a:r>
            <a:r>
              <a:rPr lang="zh-CN" altLang="en-US" dirty="0"/>
              <a:t> </a:t>
            </a:r>
            <a:r>
              <a:rPr lang="en-US" altLang="zh-CN" dirty="0"/>
              <a:t>along</a:t>
            </a:r>
            <a:r>
              <a:rPr lang="zh-CN" altLang="en-US" dirty="0"/>
              <a:t> </a:t>
            </a:r>
            <a:r>
              <a:rPr lang="en-US" altLang="zh-CN" dirty="0"/>
              <a:t>with</a:t>
            </a:r>
            <a:r>
              <a:rPr lang="zh-CN" altLang="en-US" dirty="0"/>
              <a:t> </a:t>
            </a:r>
            <a:r>
              <a:rPr lang="en-US" altLang="zh-CN" dirty="0"/>
              <a:t>the</a:t>
            </a:r>
            <a:r>
              <a:rPr lang="zh-CN" altLang="en-US" dirty="0"/>
              <a:t> </a:t>
            </a:r>
            <a:r>
              <a:rPr lang="en-US" altLang="zh-CN" dirty="0"/>
              <a:t>complaint.</a:t>
            </a:r>
            <a:r>
              <a:rPr lang="zh-CN" altLang="en-US" dirty="0"/>
              <a:t> </a:t>
            </a:r>
            <a:r>
              <a:rPr lang="en-US" altLang="zh-CN" dirty="0"/>
              <a:t>The</a:t>
            </a:r>
            <a:r>
              <a:rPr lang="zh-CN" altLang="en-US" dirty="0"/>
              <a:t> </a:t>
            </a:r>
            <a:r>
              <a:rPr lang="en-US" altLang="zh-CN" dirty="0"/>
              <a:t>sponsor</a:t>
            </a:r>
            <a:r>
              <a:rPr lang="zh-CN" altLang="en-US" dirty="0"/>
              <a:t> </a:t>
            </a:r>
            <a:r>
              <a:rPr lang="en-US" altLang="zh-CN" dirty="0"/>
              <a:t>shall</a:t>
            </a:r>
            <a:r>
              <a:rPr lang="zh-CN" altLang="en-US" dirty="0"/>
              <a:t> </a:t>
            </a:r>
            <a:r>
              <a:rPr lang="en-US" altLang="zh-CN" dirty="0"/>
              <a:t>process</a:t>
            </a:r>
            <a:r>
              <a:rPr lang="zh-CN" altLang="en-US" dirty="0"/>
              <a:t> </a:t>
            </a:r>
            <a:r>
              <a:rPr lang="en-US" altLang="zh-CN" dirty="0"/>
              <a:t>the</a:t>
            </a:r>
            <a:r>
              <a:rPr lang="zh-CN" altLang="en-US" dirty="0"/>
              <a:t> </a:t>
            </a:r>
            <a:r>
              <a:rPr lang="en-US" altLang="zh-CN" dirty="0"/>
              <a:t>complaint</a:t>
            </a:r>
            <a:r>
              <a:rPr lang="zh-CN" altLang="en-US" dirty="0"/>
              <a:t> </a:t>
            </a:r>
            <a:r>
              <a:rPr lang="en-US" altLang="zh-CN" dirty="0"/>
              <a:t>and</a:t>
            </a:r>
            <a:r>
              <a:rPr lang="zh-CN" altLang="en-US" dirty="0"/>
              <a:t> </a:t>
            </a:r>
            <a:r>
              <a:rPr lang="en-US" altLang="zh-CN" dirty="0"/>
              <a:t>inform</a:t>
            </a:r>
            <a:r>
              <a:rPr lang="zh-CN" altLang="en-US" dirty="0"/>
              <a:t> </a:t>
            </a:r>
            <a:r>
              <a:rPr lang="en-US" altLang="zh-CN" dirty="0"/>
              <a:t>the</a:t>
            </a:r>
            <a:r>
              <a:rPr lang="zh-CN" altLang="en-US" dirty="0"/>
              <a:t> </a:t>
            </a:r>
            <a:r>
              <a:rPr lang="en-US" altLang="zh-CN" dirty="0"/>
              <a:t>alleged infringer</a:t>
            </a:r>
            <a:r>
              <a:rPr lang="zh-CN" altLang="en-US" dirty="0"/>
              <a:t> </a:t>
            </a:r>
            <a:r>
              <a:rPr lang="en-US" altLang="zh-CN" dirty="0"/>
              <a:t>in</a:t>
            </a:r>
            <a:r>
              <a:rPr lang="zh-CN" altLang="en-US" dirty="0"/>
              <a:t> </a:t>
            </a:r>
            <a:r>
              <a:rPr lang="en-US" altLang="zh-CN" dirty="0"/>
              <a:t>a</a:t>
            </a:r>
            <a:r>
              <a:rPr lang="zh-CN" altLang="en-US" dirty="0"/>
              <a:t> </a:t>
            </a:r>
            <a:r>
              <a:rPr lang="en-US" altLang="zh-CN" dirty="0"/>
              <a:t>timely</a:t>
            </a:r>
            <a:r>
              <a:rPr lang="zh-CN" altLang="en-US" dirty="0"/>
              <a:t> </a:t>
            </a:r>
            <a:r>
              <a:rPr lang="en-US" altLang="zh-CN" dirty="0"/>
              <a:t>manner</a:t>
            </a:r>
          </a:p>
          <a:p>
            <a:endParaRPr lang="en-US" altLang="zh-CN" dirty="0"/>
          </a:p>
          <a:p>
            <a:r>
              <a:rPr lang="en-US" altLang="zh-CN" dirty="0"/>
              <a:t>Alleged infringer</a:t>
            </a:r>
            <a:r>
              <a:rPr lang="zh-CN" altLang="en-US" dirty="0"/>
              <a:t> </a:t>
            </a:r>
            <a:r>
              <a:rPr lang="en-US" altLang="zh-CN" dirty="0"/>
              <a:t>shall</a:t>
            </a:r>
            <a:r>
              <a:rPr lang="zh-CN" altLang="en-US" dirty="0"/>
              <a:t> </a:t>
            </a:r>
            <a:r>
              <a:rPr lang="en-US" altLang="zh-CN" dirty="0"/>
              <a:t>provide</a:t>
            </a:r>
            <a:r>
              <a:rPr lang="zh-CN" altLang="en-US" dirty="0"/>
              <a:t> </a:t>
            </a:r>
            <a:r>
              <a:rPr lang="en-US" altLang="zh-CN" dirty="0"/>
              <a:t>relevant</a:t>
            </a:r>
            <a:r>
              <a:rPr lang="zh-CN" altLang="en-US" dirty="0"/>
              <a:t> </a:t>
            </a:r>
            <a:r>
              <a:rPr lang="en-US" altLang="zh-CN" dirty="0"/>
              <a:t>evidence</a:t>
            </a:r>
            <a:r>
              <a:rPr lang="zh-CN" altLang="en-US" dirty="0"/>
              <a:t> </a:t>
            </a:r>
            <a:r>
              <a:rPr lang="en-US" altLang="zh-CN" dirty="0"/>
              <a:t>showing</a:t>
            </a:r>
            <a:r>
              <a:rPr lang="zh-CN" altLang="en-US" dirty="0"/>
              <a:t> </a:t>
            </a:r>
            <a:r>
              <a:rPr lang="en-US" altLang="zh-CN" dirty="0"/>
              <a:t>non-infringement.</a:t>
            </a:r>
            <a:r>
              <a:rPr lang="zh-CN" altLang="en-US" dirty="0"/>
              <a:t> </a:t>
            </a:r>
            <a:r>
              <a:rPr lang="en-US" altLang="zh-CN" dirty="0"/>
              <a:t>Products</a:t>
            </a:r>
            <a:r>
              <a:rPr lang="zh-CN" altLang="en-US" dirty="0"/>
              <a:t> </a:t>
            </a:r>
            <a:r>
              <a:rPr lang="en-US" altLang="zh-CN" dirty="0"/>
              <a:t>shall</a:t>
            </a:r>
            <a:r>
              <a:rPr lang="zh-CN" altLang="en-US" dirty="0"/>
              <a:t> </a:t>
            </a:r>
            <a:r>
              <a:rPr lang="en-US" altLang="zh-CN" dirty="0"/>
              <a:t>be</a:t>
            </a:r>
            <a:r>
              <a:rPr lang="zh-CN" altLang="en-US" dirty="0"/>
              <a:t> </a:t>
            </a:r>
            <a:r>
              <a:rPr lang="en-US" altLang="zh-CN" dirty="0"/>
              <a:t>covered</a:t>
            </a:r>
            <a:r>
              <a:rPr lang="zh-CN" altLang="en-US" dirty="0"/>
              <a:t> </a:t>
            </a:r>
            <a:r>
              <a:rPr lang="en-US" altLang="zh-CN" dirty="0"/>
              <a:t>or</a:t>
            </a:r>
            <a:r>
              <a:rPr lang="zh-CN" altLang="en-US" dirty="0"/>
              <a:t> </a:t>
            </a:r>
            <a:r>
              <a:rPr lang="en-US" altLang="zh-CN" dirty="0"/>
              <a:t>removed</a:t>
            </a:r>
            <a:r>
              <a:rPr lang="zh-CN" altLang="en-US" dirty="0"/>
              <a:t> </a:t>
            </a:r>
            <a:r>
              <a:rPr lang="en-US" altLang="zh-CN" dirty="0"/>
              <a:t>from</a:t>
            </a:r>
            <a:r>
              <a:rPr lang="zh-CN" altLang="en-US" dirty="0"/>
              <a:t> </a:t>
            </a:r>
            <a:r>
              <a:rPr lang="en-US" altLang="zh-CN" dirty="0"/>
              <a:t>the</a:t>
            </a:r>
            <a:r>
              <a:rPr lang="zh-CN" altLang="en-US" dirty="0"/>
              <a:t> </a:t>
            </a:r>
            <a:r>
              <a:rPr lang="en-US" altLang="zh-CN" dirty="0"/>
              <a:t>exhibition</a:t>
            </a:r>
            <a:r>
              <a:rPr lang="zh-CN" altLang="en-US" dirty="0"/>
              <a:t> </a:t>
            </a:r>
            <a:r>
              <a:rPr lang="en-US" altLang="zh-CN" dirty="0"/>
              <a:t>if</a:t>
            </a:r>
            <a:r>
              <a:rPr lang="zh-CN" altLang="en-US" dirty="0"/>
              <a:t> </a:t>
            </a:r>
            <a:r>
              <a:rPr lang="en-US" altLang="zh-CN" dirty="0"/>
              <a:t>failing</a:t>
            </a:r>
            <a:r>
              <a:rPr lang="zh-CN" altLang="en-US" dirty="0"/>
              <a:t> </a:t>
            </a:r>
            <a:r>
              <a:rPr lang="en-US" altLang="zh-CN" dirty="0"/>
              <a:t>to</a:t>
            </a:r>
            <a:r>
              <a:rPr lang="zh-CN" altLang="en-US" dirty="0"/>
              <a:t> </a:t>
            </a:r>
            <a:r>
              <a:rPr lang="en-US" altLang="zh-CN" dirty="0"/>
              <a:t>comply.</a:t>
            </a:r>
          </a:p>
          <a:p>
            <a:endParaRPr lang="en-US" altLang="zh-CN" dirty="0"/>
          </a:p>
          <a:p>
            <a:r>
              <a:rPr lang="en-US" altLang="zh-CN" dirty="0"/>
              <a:t>If</a:t>
            </a:r>
            <a:r>
              <a:rPr lang="zh-CN" altLang="en-US" dirty="0"/>
              <a:t> </a:t>
            </a:r>
            <a:r>
              <a:rPr lang="en-US" altLang="zh-CN" dirty="0"/>
              <a:t>complained</a:t>
            </a:r>
            <a:r>
              <a:rPr lang="zh-CN" altLang="en-US" dirty="0"/>
              <a:t> </a:t>
            </a:r>
            <a:r>
              <a:rPr lang="en-US" altLang="zh-CN" dirty="0"/>
              <a:t>products</a:t>
            </a:r>
            <a:r>
              <a:rPr lang="zh-CN" altLang="en-US" dirty="0"/>
              <a:t> </a:t>
            </a:r>
            <a:r>
              <a:rPr lang="en-US" altLang="zh-CN" dirty="0"/>
              <a:t>have</a:t>
            </a:r>
            <a:r>
              <a:rPr lang="zh-CN" altLang="en-US" dirty="0"/>
              <a:t> </a:t>
            </a:r>
            <a:r>
              <a:rPr lang="en-US" altLang="zh-CN" dirty="0"/>
              <a:t>been</a:t>
            </a:r>
            <a:r>
              <a:rPr lang="zh-CN" altLang="en-US" dirty="0"/>
              <a:t> </a:t>
            </a:r>
            <a:r>
              <a:rPr lang="en-US" altLang="zh-CN" dirty="0"/>
              <a:t>found</a:t>
            </a:r>
            <a:r>
              <a:rPr lang="zh-CN" altLang="en-US" dirty="0"/>
              <a:t> </a:t>
            </a:r>
            <a:r>
              <a:rPr lang="en-US" altLang="zh-CN" dirty="0"/>
              <a:t>to</a:t>
            </a:r>
            <a:r>
              <a:rPr lang="zh-CN" altLang="en-US" dirty="0"/>
              <a:t> </a:t>
            </a:r>
            <a:r>
              <a:rPr lang="en-US" altLang="zh-CN" dirty="0"/>
              <a:t>be</a:t>
            </a:r>
            <a:r>
              <a:rPr lang="zh-CN" altLang="en-US" dirty="0"/>
              <a:t> </a:t>
            </a:r>
            <a:r>
              <a:rPr lang="en-US" altLang="zh-CN" dirty="0"/>
              <a:t>infringing</a:t>
            </a:r>
            <a:r>
              <a:rPr lang="zh-CN" altLang="en-US" dirty="0"/>
              <a:t> </a:t>
            </a:r>
            <a:r>
              <a:rPr lang="en-US" altLang="zh-CN" dirty="0"/>
              <a:t>by</a:t>
            </a:r>
            <a:r>
              <a:rPr lang="zh-CN" altLang="en-US" dirty="0"/>
              <a:t> </a:t>
            </a:r>
            <a:r>
              <a:rPr lang="en-US" altLang="zh-CN" dirty="0"/>
              <a:t>a</a:t>
            </a:r>
            <a:r>
              <a:rPr lang="zh-CN" altLang="en-US" dirty="0"/>
              <a:t> </a:t>
            </a:r>
            <a:r>
              <a:rPr lang="en-US" altLang="zh-CN" dirty="0"/>
              <a:t>local</a:t>
            </a:r>
            <a:r>
              <a:rPr lang="zh-CN" altLang="en-US" dirty="0"/>
              <a:t> </a:t>
            </a:r>
            <a:r>
              <a:rPr lang="en-US" altLang="zh-CN" dirty="0"/>
              <a:t>court</a:t>
            </a:r>
            <a:r>
              <a:rPr lang="zh-CN" altLang="en-US" dirty="0"/>
              <a:t> </a:t>
            </a:r>
            <a:r>
              <a:rPr lang="en-US" altLang="zh-CN" dirty="0"/>
              <a:t>or</a:t>
            </a:r>
            <a:r>
              <a:rPr lang="zh-CN" altLang="en-US" dirty="0"/>
              <a:t> </a:t>
            </a:r>
            <a:r>
              <a:rPr lang="en-US" altLang="zh-CN" dirty="0"/>
              <a:t>IP</a:t>
            </a:r>
            <a:r>
              <a:rPr lang="zh-CN" altLang="en-US" dirty="0"/>
              <a:t> </a:t>
            </a:r>
            <a:r>
              <a:rPr lang="en-US" altLang="zh-CN" dirty="0"/>
              <a:t>administrative</a:t>
            </a:r>
            <a:r>
              <a:rPr lang="zh-CN" altLang="en-US" dirty="0"/>
              <a:t> </a:t>
            </a:r>
            <a:r>
              <a:rPr lang="en-US" altLang="zh-CN" dirty="0"/>
              <a:t>office,</a:t>
            </a:r>
            <a:r>
              <a:rPr lang="zh-CN" altLang="en-US" dirty="0"/>
              <a:t> </a:t>
            </a:r>
            <a:r>
              <a:rPr lang="en-US" altLang="zh-CN" dirty="0"/>
              <a:t>the</a:t>
            </a:r>
            <a:r>
              <a:rPr lang="zh-CN" altLang="en-US" dirty="0"/>
              <a:t> </a:t>
            </a:r>
            <a:r>
              <a:rPr lang="en-US" altLang="zh-CN" dirty="0"/>
              <a:t>sponsor</a:t>
            </a:r>
            <a:r>
              <a:rPr lang="zh-CN" altLang="en-US" dirty="0"/>
              <a:t> </a:t>
            </a:r>
            <a:r>
              <a:rPr lang="en-US" altLang="zh-CN" dirty="0"/>
              <a:t>shall</a:t>
            </a:r>
            <a:r>
              <a:rPr lang="zh-CN" altLang="en-US" dirty="0"/>
              <a:t> </a:t>
            </a:r>
            <a:r>
              <a:rPr lang="en-US" altLang="zh-CN" dirty="0"/>
              <a:t>cover</a:t>
            </a:r>
            <a:r>
              <a:rPr lang="zh-CN" altLang="en-US" dirty="0"/>
              <a:t> </a:t>
            </a:r>
            <a:r>
              <a:rPr lang="en-US" altLang="zh-CN" dirty="0"/>
              <a:t>up</a:t>
            </a:r>
            <a:r>
              <a:rPr lang="zh-CN" altLang="en-US" dirty="0"/>
              <a:t> </a:t>
            </a:r>
            <a:r>
              <a:rPr lang="en-US" altLang="zh-CN" dirty="0"/>
              <a:t>or</a:t>
            </a:r>
            <a:r>
              <a:rPr lang="zh-CN" altLang="en-US" dirty="0"/>
              <a:t> </a:t>
            </a:r>
            <a:r>
              <a:rPr lang="en-US" altLang="zh-CN" dirty="0"/>
              <a:t>remove</a:t>
            </a:r>
            <a:r>
              <a:rPr lang="zh-CN" altLang="en-US" dirty="0"/>
              <a:t> </a:t>
            </a:r>
            <a:r>
              <a:rPr lang="en-US" altLang="zh-CN" dirty="0"/>
              <a:t>the</a:t>
            </a:r>
            <a:r>
              <a:rPr lang="zh-CN" altLang="en-US" dirty="0"/>
              <a:t> </a:t>
            </a:r>
            <a:r>
              <a:rPr lang="en-US" altLang="zh-CN" dirty="0"/>
              <a:t>infringing</a:t>
            </a:r>
            <a:r>
              <a:rPr lang="zh-CN" altLang="en-US" dirty="0"/>
              <a:t> </a:t>
            </a:r>
            <a:r>
              <a:rPr lang="en-US" altLang="zh-CN" dirty="0"/>
              <a:t>products</a:t>
            </a:r>
            <a:r>
              <a:rPr lang="zh-CN" altLang="en-US" dirty="0"/>
              <a:t> </a:t>
            </a:r>
            <a:r>
              <a:rPr lang="en-US" altLang="zh-CN" dirty="0"/>
              <a:t>from</a:t>
            </a:r>
            <a:r>
              <a:rPr lang="zh-CN" altLang="en-US" dirty="0"/>
              <a:t> </a:t>
            </a:r>
            <a:r>
              <a:rPr lang="en-US" altLang="zh-CN" dirty="0"/>
              <a:t>the</a:t>
            </a:r>
            <a:r>
              <a:rPr lang="zh-CN" altLang="en-US" dirty="0"/>
              <a:t> </a:t>
            </a:r>
            <a:r>
              <a:rPr lang="en-US" altLang="zh-CN" dirty="0"/>
              <a:t>exhibition</a:t>
            </a:r>
            <a:r>
              <a:rPr lang="zh-CN" altLang="en-US" dirty="0"/>
              <a:t> </a:t>
            </a:r>
            <a:r>
              <a:rPr lang="en-US" altLang="zh-CN" dirty="0"/>
              <a:t>immediately.</a:t>
            </a:r>
            <a:br>
              <a:rPr lang="zh-CN" altLang="en-US" dirty="0"/>
            </a:br>
            <a:endParaRPr lang="en-US" dirty="0"/>
          </a:p>
        </p:txBody>
      </p:sp>
    </p:spTree>
    <p:extLst>
      <p:ext uri="{BB962C8B-B14F-4D97-AF65-F5344CB8AC3E}">
        <p14:creationId xmlns:p14="http://schemas.microsoft.com/office/powerpoint/2010/main" val="2042068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ign on the side of a building&#10;&#10;Description generated with very high confidence">
            <a:extLst>
              <a:ext uri="{FF2B5EF4-FFF2-40B4-BE49-F238E27FC236}">
                <a16:creationId xmlns:a16="http://schemas.microsoft.com/office/drawing/2014/main" id="{A27A7D1D-EC74-4041-A4DA-611F28451D37}"/>
              </a:ext>
            </a:extLst>
          </p:cNvPr>
          <p:cNvPicPr>
            <a:picLocks noChangeAspect="1"/>
          </p:cNvPicPr>
          <p:nvPr/>
        </p:nvPicPr>
        <p:blipFill rotWithShape="1">
          <a:blip r:embed="rId2">
            <a:alphaModFix/>
            <a:extLst/>
          </a:blip>
          <a:srcRect t="23553" r="1" b="1"/>
          <a:stretch/>
        </p:blipFill>
        <p:spPr>
          <a:xfrm>
            <a:off x="4590681" y="1249004"/>
            <a:ext cx="2756066" cy="1580199"/>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Content Placeholder 2"/>
          <p:cNvSpPr>
            <a:spLocks noGrp="1"/>
          </p:cNvSpPr>
          <p:nvPr>
            <p:ph idx="1"/>
          </p:nvPr>
        </p:nvSpPr>
        <p:spPr>
          <a:xfrm>
            <a:off x="487390" y="1918769"/>
            <a:ext cx="4578096" cy="3567631"/>
          </a:xfrm>
        </p:spPr>
        <p:txBody>
          <a:bodyPr anchor="ctr">
            <a:normAutofit/>
          </a:bodyPr>
          <a:lstStyle/>
          <a:p>
            <a:r>
              <a:rPr lang="en-US" altLang="zh-CN" dirty="0">
                <a:solidFill>
                  <a:srgbClr val="000000"/>
                </a:solidFill>
                <a:latin typeface="Calibri" charset="0"/>
                <a:ea typeface="Calibri" charset="0"/>
                <a:cs typeface="Calibri" charset="0"/>
              </a:rPr>
              <a:t>Article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10:</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On-site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IP</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Complaint</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Office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is</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responsible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for</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the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following:</a:t>
            </a:r>
          </a:p>
          <a:p>
            <a:pPr lvl="1"/>
            <a:r>
              <a:rPr lang="en-US" altLang="zh-CN" dirty="0">
                <a:solidFill>
                  <a:srgbClr val="000000"/>
                </a:solidFill>
                <a:latin typeface="Calibri" charset="0"/>
                <a:ea typeface="Calibri" charset="0"/>
                <a:cs typeface="Calibri" charset="0"/>
              </a:rPr>
              <a:t>Examine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the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IPR</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status</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of</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exhibiting</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products</a:t>
            </a:r>
          </a:p>
          <a:p>
            <a:pPr lvl="1"/>
            <a:r>
              <a:rPr lang="en-US" altLang="zh-CN" dirty="0">
                <a:solidFill>
                  <a:srgbClr val="000000"/>
                </a:solidFill>
                <a:latin typeface="Calibri" charset="0"/>
                <a:ea typeface="Calibri" charset="0"/>
                <a:cs typeface="Calibri" charset="0"/>
              </a:rPr>
              <a:t>Accept</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and</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investigate</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any</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complaints</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of</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infringement</a:t>
            </a:r>
          </a:p>
          <a:p>
            <a:pPr lvl="1"/>
            <a:r>
              <a:rPr lang="en-US" altLang="zh-CN" dirty="0">
                <a:solidFill>
                  <a:srgbClr val="000000"/>
                </a:solidFill>
                <a:latin typeface="Calibri" charset="0"/>
                <a:ea typeface="Calibri" charset="0"/>
                <a:cs typeface="Calibri" charset="0"/>
              </a:rPr>
              <a:t>Maintain</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a</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record</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of</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exhibition</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IP</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information</a:t>
            </a:r>
          </a:p>
          <a:p>
            <a:pPr lvl="1"/>
            <a:r>
              <a:rPr lang="en-US" altLang="zh-CN" dirty="0">
                <a:solidFill>
                  <a:srgbClr val="000000"/>
                </a:solidFill>
                <a:latin typeface="Calibri" charset="0"/>
                <a:ea typeface="Calibri" charset="0"/>
                <a:cs typeface="Calibri" charset="0"/>
              </a:rPr>
              <a:t>Submit</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information</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to</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relevant</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authorities</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in</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a</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timely</a:t>
            </a:r>
            <a:r>
              <a:rPr lang="zh-CN" altLang="en-US" dirty="0">
                <a:solidFill>
                  <a:srgbClr val="000000"/>
                </a:solidFill>
                <a:latin typeface="Calibri" charset="0"/>
                <a:ea typeface="Calibri" charset="0"/>
                <a:cs typeface="Calibri" charset="0"/>
              </a:rPr>
              <a:t> </a:t>
            </a:r>
            <a:r>
              <a:rPr lang="en-US" altLang="zh-CN" dirty="0">
                <a:solidFill>
                  <a:srgbClr val="000000"/>
                </a:solidFill>
                <a:latin typeface="Calibri" charset="0"/>
                <a:ea typeface="Calibri" charset="0"/>
                <a:cs typeface="Calibri" charset="0"/>
              </a:rPr>
              <a:t>manner</a:t>
            </a:r>
          </a:p>
        </p:txBody>
      </p:sp>
      <p:pic>
        <p:nvPicPr>
          <p:cNvPr id="7" name="Picture 6" descr="A picture containing indoor, floor, building, scene&#10;&#10;Description generated with high confidence">
            <a:extLst>
              <a:ext uri="{FF2B5EF4-FFF2-40B4-BE49-F238E27FC236}">
                <a16:creationId xmlns:a16="http://schemas.microsoft.com/office/drawing/2014/main" id="{05DF7C8F-2D21-4548-8684-A1B01D998B90}"/>
              </a:ext>
            </a:extLst>
          </p:cNvPr>
          <p:cNvPicPr>
            <a:picLocks noChangeAspect="1"/>
          </p:cNvPicPr>
          <p:nvPr/>
        </p:nvPicPr>
        <p:blipFill rotWithShape="1">
          <a:blip r:embed="rId3">
            <a:alphaModFix/>
            <a:extLst/>
          </a:blip>
          <a:srcRect l="4939" r="-2" b="-2"/>
          <a:stretch/>
        </p:blipFill>
        <p:spPr>
          <a:xfrm>
            <a:off x="5549494" y="3171905"/>
            <a:ext cx="3594506" cy="2835951"/>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
        <p:nvSpPr>
          <p:cNvPr id="4" name="Title 3"/>
          <p:cNvSpPr>
            <a:spLocks noGrp="1"/>
          </p:cNvSpPr>
          <p:nvPr>
            <p:ph type="title"/>
          </p:nvPr>
        </p:nvSpPr>
        <p:spPr/>
        <p:txBody>
          <a:bodyPr>
            <a:normAutofit fontScale="90000"/>
          </a:bodyPr>
          <a:lstStyle/>
          <a:p>
            <a:r>
              <a:rPr lang="en-US" altLang="zh-CN" dirty="0"/>
              <a:t>Local</a:t>
            </a:r>
            <a:r>
              <a:rPr lang="zh-CN" altLang="en-US" dirty="0"/>
              <a:t> </a:t>
            </a:r>
            <a:r>
              <a:rPr lang="en-US" altLang="zh-CN" dirty="0"/>
              <a:t>Rules</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the</a:t>
            </a:r>
            <a:r>
              <a:rPr lang="zh-CN" altLang="en-US" dirty="0"/>
              <a:t> </a:t>
            </a:r>
            <a:r>
              <a:rPr lang="en-US" altLang="zh-CN" dirty="0"/>
              <a:t>“Blue</a:t>
            </a:r>
            <a:r>
              <a:rPr lang="zh-CN" altLang="en-US" dirty="0"/>
              <a:t> </a:t>
            </a:r>
            <a:r>
              <a:rPr lang="en-US" altLang="zh-CN" dirty="0"/>
              <a:t>Sky”</a:t>
            </a:r>
            <a:r>
              <a:rPr lang="zh-CN" altLang="en-US" dirty="0"/>
              <a:t> </a:t>
            </a:r>
            <a:r>
              <a:rPr lang="en-US" altLang="zh-CN" dirty="0"/>
              <a:t>(</a:t>
            </a:r>
            <a:r>
              <a:rPr lang="en-US" altLang="zh-CN" dirty="0" err="1"/>
              <a:t>Yiwu</a:t>
            </a:r>
            <a:r>
              <a:rPr lang="en-US" altLang="zh-CN" dirty="0"/>
              <a:t>,</a:t>
            </a:r>
            <a:r>
              <a:rPr lang="zh-CN" altLang="en-US" dirty="0"/>
              <a:t> </a:t>
            </a:r>
            <a:r>
              <a:rPr lang="en-US" altLang="zh-CN" dirty="0"/>
              <a:t>Zhejiang)</a:t>
            </a:r>
            <a:r>
              <a:rPr lang="zh-CN" altLang="en-US" dirty="0"/>
              <a:t> </a:t>
            </a:r>
            <a:r>
              <a:rPr lang="en-US" altLang="zh-CN" dirty="0"/>
              <a:t>(Effective</a:t>
            </a:r>
            <a:r>
              <a:rPr lang="zh-CN" altLang="en-US" dirty="0"/>
              <a:t> </a:t>
            </a:r>
            <a:r>
              <a:rPr lang="en-US" altLang="zh-CN" dirty="0"/>
              <a:t>10/20/2011)</a:t>
            </a:r>
            <a:endParaRPr lang="en-US" dirty="0"/>
          </a:p>
        </p:txBody>
      </p:sp>
    </p:spTree>
    <p:extLst>
      <p:ext uri="{BB962C8B-B14F-4D97-AF65-F5344CB8AC3E}">
        <p14:creationId xmlns:p14="http://schemas.microsoft.com/office/powerpoint/2010/main" val="2112562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Local</a:t>
            </a:r>
            <a:r>
              <a:rPr lang="zh-CN" altLang="en-US" dirty="0"/>
              <a:t> </a:t>
            </a:r>
            <a:r>
              <a:rPr lang="en-US" altLang="zh-CN" dirty="0"/>
              <a:t>Rules</a:t>
            </a:r>
            <a:r>
              <a:rPr lang="zh-CN" altLang="en-US" dirty="0"/>
              <a:t> </a:t>
            </a:r>
            <a:r>
              <a:rPr lang="en-US" altLang="zh-CN" dirty="0"/>
              <a:t>in</a:t>
            </a:r>
            <a:r>
              <a:rPr lang="zh-CN" altLang="en-US" dirty="0"/>
              <a:t> </a:t>
            </a:r>
            <a:r>
              <a:rPr lang="en-US" altLang="zh-CN" dirty="0"/>
              <a:t>Response</a:t>
            </a:r>
            <a:r>
              <a:rPr lang="zh-CN" altLang="en-US" dirty="0"/>
              <a:t> </a:t>
            </a:r>
            <a:r>
              <a:rPr lang="en-US" altLang="zh-CN" dirty="0"/>
              <a:t>to</a:t>
            </a:r>
            <a:r>
              <a:rPr lang="zh-CN" altLang="en-US" dirty="0"/>
              <a:t> </a:t>
            </a:r>
            <a:r>
              <a:rPr lang="en-US" altLang="zh-CN" dirty="0"/>
              <a:t>the</a:t>
            </a:r>
            <a:r>
              <a:rPr lang="zh-CN" altLang="en-US" dirty="0"/>
              <a:t> </a:t>
            </a:r>
            <a:r>
              <a:rPr lang="en-US" altLang="zh-CN" dirty="0"/>
              <a:t>“Blue</a:t>
            </a:r>
            <a:r>
              <a:rPr lang="zh-CN" altLang="en-US" dirty="0"/>
              <a:t> </a:t>
            </a:r>
            <a:r>
              <a:rPr lang="en-US" altLang="zh-CN" dirty="0"/>
              <a:t>Sky”</a:t>
            </a:r>
            <a:r>
              <a:rPr lang="zh-CN" altLang="en-US" dirty="0"/>
              <a:t> </a:t>
            </a:r>
            <a:r>
              <a:rPr lang="en-US" altLang="zh-CN" dirty="0"/>
              <a:t>(</a:t>
            </a:r>
            <a:r>
              <a:rPr lang="en-US" altLang="zh-CN" dirty="0" err="1"/>
              <a:t>Yiwu</a:t>
            </a:r>
            <a:r>
              <a:rPr lang="en-US" altLang="zh-CN" dirty="0"/>
              <a:t>,</a:t>
            </a:r>
            <a:r>
              <a:rPr lang="zh-CN" altLang="en-US" dirty="0"/>
              <a:t> </a:t>
            </a:r>
            <a:r>
              <a:rPr lang="en-US" altLang="zh-CN" dirty="0"/>
              <a:t>Zhejiang)</a:t>
            </a:r>
            <a:endParaRPr lang="en-US" dirty="0"/>
          </a:p>
        </p:txBody>
      </p:sp>
      <p:sp>
        <p:nvSpPr>
          <p:cNvPr id="3" name="Content Placeholder 2"/>
          <p:cNvSpPr>
            <a:spLocks noGrp="1"/>
          </p:cNvSpPr>
          <p:nvPr>
            <p:ph idx="1"/>
          </p:nvPr>
        </p:nvSpPr>
        <p:spPr/>
        <p:txBody>
          <a:bodyPr>
            <a:normAutofit/>
          </a:bodyPr>
          <a:lstStyle/>
          <a:p>
            <a:r>
              <a:rPr lang="en-US" altLang="zh-CN" dirty="0"/>
              <a:t>Article</a:t>
            </a:r>
            <a:r>
              <a:rPr lang="zh-CN" altLang="en-US" dirty="0"/>
              <a:t> </a:t>
            </a:r>
            <a:r>
              <a:rPr lang="en-US" altLang="zh-CN" dirty="0"/>
              <a:t>13:</a:t>
            </a:r>
            <a:r>
              <a:rPr lang="zh-CN" altLang="en-US" dirty="0"/>
              <a:t> </a:t>
            </a:r>
            <a:r>
              <a:rPr lang="en-US" altLang="zh-CN" dirty="0"/>
              <a:t>The</a:t>
            </a:r>
            <a:r>
              <a:rPr lang="zh-CN" altLang="en-US" dirty="0"/>
              <a:t> </a:t>
            </a:r>
            <a:r>
              <a:rPr lang="en-US" altLang="zh-CN" dirty="0"/>
              <a:t>On-site</a:t>
            </a:r>
            <a:r>
              <a:rPr lang="zh-CN" altLang="en-US" dirty="0"/>
              <a:t> </a:t>
            </a:r>
            <a:r>
              <a:rPr lang="en-US" altLang="zh-CN" dirty="0"/>
              <a:t>IP</a:t>
            </a:r>
            <a:r>
              <a:rPr lang="zh-CN" altLang="en-US" dirty="0"/>
              <a:t> </a:t>
            </a:r>
            <a:r>
              <a:rPr lang="en-US" altLang="zh-CN" dirty="0"/>
              <a:t>Office</a:t>
            </a:r>
            <a:r>
              <a:rPr lang="zh-CN" altLang="en-US" dirty="0"/>
              <a:t> </a:t>
            </a:r>
            <a:r>
              <a:rPr lang="en-US" altLang="zh-CN" dirty="0"/>
              <a:t>shall</a:t>
            </a:r>
            <a:r>
              <a:rPr lang="zh-CN" altLang="en-US" dirty="0"/>
              <a:t> </a:t>
            </a:r>
            <a:r>
              <a:rPr lang="en-US" altLang="zh-CN" dirty="0"/>
              <a:t>inform</a:t>
            </a:r>
            <a:r>
              <a:rPr lang="zh-CN" altLang="en-US" dirty="0"/>
              <a:t> </a:t>
            </a:r>
            <a:r>
              <a:rPr lang="en-US" altLang="zh-CN" dirty="0"/>
              <a:t>any</a:t>
            </a:r>
            <a:r>
              <a:rPr lang="zh-CN" altLang="en-US" dirty="0"/>
              <a:t> </a:t>
            </a:r>
            <a:r>
              <a:rPr lang="en-US" altLang="zh-CN" dirty="0"/>
              <a:t>complaints</a:t>
            </a:r>
            <a:r>
              <a:rPr lang="zh-CN" altLang="en-US" dirty="0"/>
              <a:t> </a:t>
            </a:r>
            <a:r>
              <a:rPr lang="en-US" altLang="zh-CN" dirty="0"/>
              <a:t>to</a:t>
            </a:r>
            <a:r>
              <a:rPr lang="zh-CN" altLang="en-US" dirty="0"/>
              <a:t> </a:t>
            </a:r>
            <a:r>
              <a:rPr lang="en-US" altLang="zh-CN" dirty="0"/>
              <a:t>the</a:t>
            </a:r>
            <a:r>
              <a:rPr lang="zh-CN" altLang="en-US" dirty="0"/>
              <a:t> </a:t>
            </a:r>
            <a:r>
              <a:rPr lang="en-US" altLang="zh-CN" dirty="0" err="1"/>
              <a:t>complainee</a:t>
            </a:r>
            <a:r>
              <a:rPr lang="zh-CN" altLang="en-US" dirty="0"/>
              <a:t> </a:t>
            </a:r>
            <a:r>
              <a:rPr lang="en-US" altLang="zh-CN" dirty="0"/>
              <a:t>within</a:t>
            </a:r>
            <a:r>
              <a:rPr lang="zh-CN" altLang="en-US" dirty="0"/>
              <a:t> </a:t>
            </a:r>
            <a:r>
              <a:rPr lang="en-US" altLang="zh-CN" dirty="0"/>
              <a:t>two</a:t>
            </a:r>
            <a:r>
              <a:rPr lang="zh-CN" altLang="en-US" dirty="0"/>
              <a:t> </a:t>
            </a:r>
            <a:r>
              <a:rPr lang="en-US" altLang="zh-CN" dirty="0"/>
              <a:t>(2)</a:t>
            </a:r>
            <a:r>
              <a:rPr lang="zh-CN" altLang="en-US" dirty="0"/>
              <a:t> </a:t>
            </a:r>
            <a:r>
              <a:rPr lang="en-US" altLang="zh-CN" dirty="0"/>
              <a:t>hours</a:t>
            </a:r>
          </a:p>
          <a:p>
            <a:endParaRPr lang="en-US" altLang="zh-CN" b="1" cap="small" dirty="0"/>
          </a:p>
          <a:p>
            <a:r>
              <a:rPr lang="en-US" altLang="zh-CN" dirty="0"/>
              <a:t>Article</a:t>
            </a:r>
            <a:r>
              <a:rPr lang="zh-CN" altLang="en-US" dirty="0"/>
              <a:t> </a:t>
            </a:r>
            <a:r>
              <a:rPr lang="en-US" altLang="zh-CN" dirty="0"/>
              <a:t>15:</a:t>
            </a:r>
            <a:r>
              <a:rPr lang="zh-CN" altLang="en-US" dirty="0"/>
              <a:t> </a:t>
            </a:r>
            <a:r>
              <a:rPr lang="en-US" altLang="zh-CN" dirty="0"/>
              <a:t>If</a:t>
            </a:r>
            <a:r>
              <a:rPr lang="zh-CN" altLang="en-US" dirty="0"/>
              <a:t> </a:t>
            </a:r>
            <a:r>
              <a:rPr lang="en-US" altLang="zh-CN" dirty="0"/>
              <a:t>the</a:t>
            </a:r>
            <a:r>
              <a:rPr lang="zh-CN" altLang="en-US" dirty="0"/>
              <a:t> </a:t>
            </a:r>
            <a:r>
              <a:rPr lang="en-US" altLang="zh-CN" dirty="0" err="1"/>
              <a:t>complainee</a:t>
            </a:r>
            <a:r>
              <a:rPr lang="zh-CN" altLang="en-US" dirty="0"/>
              <a:t> </a:t>
            </a:r>
            <a:r>
              <a:rPr lang="en-US" altLang="zh-CN" dirty="0"/>
              <a:t>cannot</a:t>
            </a:r>
            <a:r>
              <a:rPr lang="zh-CN" altLang="en-US" dirty="0"/>
              <a:t> </a:t>
            </a:r>
            <a:r>
              <a:rPr lang="en-US" altLang="zh-CN" dirty="0"/>
              <a:t>make</a:t>
            </a:r>
            <a:r>
              <a:rPr lang="zh-CN" altLang="en-US" dirty="0"/>
              <a:t> </a:t>
            </a:r>
            <a:r>
              <a:rPr lang="en-US" altLang="zh-CN" dirty="0"/>
              <a:t>a</a:t>
            </a:r>
            <a:r>
              <a:rPr lang="zh-CN" altLang="en-US" dirty="0"/>
              <a:t> </a:t>
            </a:r>
            <a:r>
              <a:rPr lang="en-US" altLang="zh-CN" dirty="0"/>
              <a:t>showing</a:t>
            </a:r>
            <a:r>
              <a:rPr lang="zh-CN" altLang="en-US" dirty="0"/>
              <a:t> </a:t>
            </a:r>
            <a:r>
              <a:rPr lang="en-US" altLang="zh-CN" dirty="0"/>
              <a:t>that</a:t>
            </a:r>
            <a:r>
              <a:rPr lang="zh-CN" altLang="en-US" dirty="0"/>
              <a:t> </a:t>
            </a:r>
            <a:r>
              <a:rPr lang="en-US" altLang="zh-CN" dirty="0"/>
              <a:t>the</a:t>
            </a:r>
            <a:r>
              <a:rPr lang="zh-CN" altLang="en-US" dirty="0"/>
              <a:t> </a:t>
            </a:r>
            <a:r>
              <a:rPr lang="en-US" altLang="zh-CN" dirty="0"/>
              <a:t>product</a:t>
            </a:r>
            <a:r>
              <a:rPr lang="zh-CN" altLang="en-US" dirty="0"/>
              <a:t> </a:t>
            </a:r>
            <a:r>
              <a:rPr lang="en-US" altLang="zh-CN" dirty="0"/>
              <a:t>is</a:t>
            </a:r>
            <a:r>
              <a:rPr lang="zh-CN" altLang="en-US" dirty="0"/>
              <a:t> </a:t>
            </a:r>
            <a:r>
              <a:rPr lang="en-US" altLang="zh-CN" dirty="0"/>
              <a:t>non-infringing,</a:t>
            </a:r>
            <a:r>
              <a:rPr lang="zh-CN" altLang="en-US" dirty="0"/>
              <a:t> </a:t>
            </a:r>
            <a:r>
              <a:rPr lang="en-US" altLang="zh-CN" dirty="0"/>
              <a:t>the</a:t>
            </a:r>
            <a:r>
              <a:rPr lang="zh-CN" altLang="en-US" dirty="0"/>
              <a:t> </a:t>
            </a:r>
            <a:r>
              <a:rPr lang="en-US" altLang="zh-CN" dirty="0" err="1"/>
              <a:t>complainee</a:t>
            </a:r>
            <a:r>
              <a:rPr lang="zh-CN" altLang="en-US" dirty="0"/>
              <a:t> </a:t>
            </a:r>
            <a:r>
              <a:rPr lang="en-US" altLang="zh-CN" dirty="0"/>
              <a:t>shall</a:t>
            </a:r>
            <a:r>
              <a:rPr lang="zh-CN" altLang="en-US" dirty="0"/>
              <a:t> </a:t>
            </a:r>
            <a:r>
              <a:rPr lang="en-US" altLang="zh-CN" dirty="0"/>
              <a:t>remove</a:t>
            </a:r>
            <a:r>
              <a:rPr lang="zh-CN" altLang="en-US" dirty="0"/>
              <a:t> </a:t>
            </a:r>
            <a:r>
              <a:rPr lang="en-US" altLang="zh-CN" dirty="0"/>
              <a:t>itself</a:t>
            </a:r>
            <a:r>
              <a:rPr lang="zh-CN" altLang="en-US" dirty="0"/>
              <a:t> </a:t>
            </a:r>
            <a:r>
              <a:rPr lang="en-US" altLang="zh-CN" dirty="0"/>
              <a:t>from</a:t>
            </a:r>
            <a:r>
              <a:rPr lang="zh-CN" altLang="en-US" dirty="0"/>
              <a:t> </a:t>
            </a:r>
            <a:r>
              <a:rPr lang="en-US" altLang="zh-CN" dirty="0"/>
              <a:t>the</a:t>
            </a:r>
            <a:r>
              <a:rPr lang="zh-CN" altLang="en-US" dirty="0"/>
              <a:t> </a:t>
            </a:r>
            <a:r>
              <a:rPr lang="en-US" altLang="zh-CN" dirty="0"/>
              <a:t>exhibition.</a:t>
            </a:r>
            <a:r>
              <a:rPr lang="zh-CN" altLang="en-US" dirty="0"/>
              <a:t> </a:t>
            </a:r>
            <a:r>
              <a:rPr lang="en-US" altLang="zh-CN" dirty="0"/>
              <a:t>The</a:t>
            </a:r>
            <a:r>
              <a:rPr lang="zh-CN" altLang="en-US" dirty="0"/>
              <a:t> </a:t>
            </a:r>
            <a:r>
              <a:rPr lang="en-US" altLang="zh-CN" dirty="0"/>
              <a:t>On-site</a:t>
            </a:r>
            <a:r>
              <a:rPr lang="zh-CN" altLang="en-US" dirty="0"/>
              <a:t> </a:t>
            </a:r>
            <a:r>
              <a:rPr lang="en-US" altLang="zh-CN" dirty="0"/>
              <a:t>IP</a:t>
            </a:r>
            <a:r>
              <a:rPr lang="zh-CN" altLang="en-US" dirty="0"/>
              <a:t> </a:t>
            </a:r>
            <a:r>
              <a:rPr lang="en-US" altLang="zh-CN" dirty="0"/>
              <a:t>shall</a:t>
            </a:r>
            <a:r>
              <a:rPr lang="zh-CN" altLang="en-US" dirty="0"/>
              <a:t> </a:t>
            </a:r>
            <a:r>
              <a:rPr lang="en-US" altLang="zh-CN" dirty="0"/>
              <a:t>enforce</a:t>
            </a:r>
            <a:r>
              <a:rPr lang="zh-CN" altLang="en-US" dirty="0"/>
              <a:t> </a:t>
            </a:r>
            <a:r>
              <a:rPr lang="en-US" altLang="zh-CN" dirty="0"/>
              <a:t>such</a:t>
            </a:r>
            <a:r>
              <a:rPr lang="zh-CN" altLang="en-US" dirty="0"/>
              <a:t> </a:t>
            </a:r>
            <a:r>
              <a:rPr lang="en-US" altLang="zh-CN" dirty="0"/>
              <a:t>removal.</a:t>
            </a:r>
          </a:p>
          <a:p>
            <a:endParaRPr lang="en-US" altLang="zh-CN" dirty="0"/>
          </a:p>
          <a:p>
            <a:r>
              <a:rPr lang="en-US" altLang="zh-CN" dirty="0"/>
              <a:t>Article</a:t>
            </a:r>
            <a:r>
              <a:rPr lang="zh-CN" altLang="en-US" dirty="0"/>
              <a:t> </a:t>
            </a:r>
            <a:r>
              <a:rPr lang="en-US" altLang="zh-CN" dirty="0"/>
              <a:t>17:</a:t>
            </a:r>
            <a:r>
              <a:rPr lang="zh-CN" altLang="en-US" dirty="0"/>
              <a:t> </a:t>
            </a:r>
            <a:r>
              <a:rPr lang="en-US" altLang="zh-CN" dirty="0"/>
              <a:t>The</a:t>
            </a:r>
            <a:r>
              <a:rPr lang="zh-CN" altLang="en-US" dirty="0"/>
              <a:t> </a:t>
            </a:r>
            <a:r>
              <a:rPr lang="en-US" altLang="zh-CN" dirty="0"/>
              <a:t>On-site</a:t>
            </a:r>
            <a:r>
              <a:rPr lang="zh-CN" altLang="en-US" dirty="0"/>
              <a:t> </a:t>
            </a:r>
            <a:r>
              <a:rPr lang="en-US" altLang="zh-CN" dirty="0"/>
              <a:t>IP</a:t>
            </a:r>
            <a:r>
              <a:rPr lang="zh-CN" altLang="en-US" dirty="0"/>
              <a:t> </a:t>
            </a:r>
            <a:r>
              <a:rPr lang="en-US" altLang="zh-CN" dirty="0"/>
              <a:t>Office</a:t>
            </a:r>
            <a:r>
              <a:rPr lang="zh-CN" altLang="en-US" dirty="0"/>
              <a:t> </a:t>
            </a:r>
            <a:r>
              <a:rPr lang="en-US" altLang="zh-CN" dirty="0"/>
              <a:t>shall,</a:t>
            </a:r>
            <a:r>
              <a:rPr lang="zh-CN" altLang="en-US" dirty="0"/>
              <a:t> </a:t>
            </a:r>
            <a:r>
              <a:rPr lang="en-US" altLang="zh-CN" dirty="0"/>
              <a:t>upon</a:t>
            </a:r>
            <a:r>
              <a:rPr lang="zh-CN" altLang="en-US" dirty="0"/>
              <a:t> </a:t>
            </a:r>
            <a:r>
              <a:rPr lang="en-US" altLang="zh-CN" dirty="0"/>
              <a:t>finding</a:t>
            </a:r>
            <a:r>
              <a:rPr lang="zh-CN" altLang="en-US" dirty="0"/>
              <a:t> </a:t>
            </a:r>
            <a:r>
              <a:rPr lang="en-US" altLang="zh-CN" dirty="0"/>
              <a:t>infringement,</a:t>
            </a:r>
            <a:r>
              <a:rPr lang="zh-CN" altLang="en-US" dirty="0"/>
              <a:t> </a:t>
            </a:r>
            <a:r>
              <a:rPr lang="en-US" altLang="zh-CN" dirty="0"/>
              <a:t>shall</a:t>
            </a:r>
            <a:r>
              <a:rPr lang="zh-CN" altLang="en-US" dirty="0"/>
              <a:t> </a:t>
            </a:r>
            <a:r>
              <a:rPr lang="en-US" altLang="zh-CN" dirty="0"/>
              <a:t>remove</a:t>
            </a:r>
            <a:r>
              <a:rPr lang="zh-CN" altLang="en-US" dirty="0"/>
              <a:t> </a:t>
            </a:r>
            <a:r>
              <a:rPr lang="en-US" altLang="zh-CN" dirty="0"/>
              <a:t>the</a:t>
            </a:r>
            <a:r>
              <a:rPr lang="zh-CN" altLang="en-US" dirty="0"/>
              <a:t> </a:t>
            </a:r>
            <a:r>
              <a:rPr lang="en-US" altLang="zh-CN" dirty="0"/>
              <a:t>infringing</a:t>
            </a:r>
            <a:r>
              <a:rPr lang="zh-CN" altLang="en-US" dirty="0"/>
              <a:t> </a:t>
            </a:r>
            <a:r>
              <a:rPr lang="en-US" altLang="zh-CN" dirty="0"/>
              <a:t>product</a:t>
            </a:r>
            <a:r>
              <a:rPr lang="zh-CN" altLang="en-US" dirty="0"/>
              <a:t> </a:t>
            </a:r>
            <a:r>
              <a:rPr lang="en-US" altLang="zh-CN" dirty="0"/>
              <a:t>from</a:t>
            </a:r>
            <a:r>
              <a:rPr lang="zh-CN" altLang="en-US" dirty="0"/>
              <a:t> </a:t>
            </a:r>
            <a:r>
              <a:rPr lang="en-US" altLang="zh-CN" dirty="0"/>
              <a:t>the</a:t>
            </a:r>
            <a:r>
              <a:rPr lang="zh-CN" altLang="en-US" dirty="0"/>
              <a:t> </a:t>
            </a:r>
            <a:r>
              <a:rPr lang="en-US" altLang="zh-CN" dirty="0"/>
              <a:t>exhibition</a:t>
            </a:r>
            <a:r>
              <a:rPr lang="zh-CN" altLang="en-US" dirty="0"/>
              <a:t> </a:t>
            </a:r>
            <a:r>
              <a:rPr lang="en-US" altLang="zh-CN" dirty="0"/>
              <a:t>within</a:t>
            </a:r>
            <a:r>
              <a:rPr lang="zh-CN" altLang="en-US" dirty="0"/>
              <a:t> </a:t>
            </a:r>
            <a:r>
              <a:rPr lang="en-US" altLang="zh-CN" dirty="0"/>
              <a:t>two</a:t>
            </a:r>
            <a:r>
              <a:rPr lang="zh-CN" altLang="en-US" dirty="0"/>
              <a:t> </a:t>
            </a:r>
            <a:r>
              <a:rPr lang="en-US" altLang="zh-CN" dirty="0"/>
              <a:t>hours.</a:t>
            </a:r>
          </a:p>
        </p:txBody>
      </p:sp>
    </p:spTree>
    <p:extLst>
      <p:ext uri="{BB962C8B-B14F-4D97-AF65-F5344CB8AC3E}">
        <p14:creationId xmlns:p14="http://schemas.microsoft.com/office/powerpoint/2010/main" val="1486230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169" y="1131094"/>
            <a:ext cx="7718181" cy="1274111"/>
          </a:xfrm>
        </p:spPr>
        <p:txBody>
          <a:bodyPr/>
          <a:lstStyle/>
          <a:p>
            <a:r>
              <a:rPr lang="en-US" altLang="zh-CN" dirty="0"/>
              <a:t>IP</a:t>
            </a:r>
            <a:r>
              <a:rPr lang="zh-CN" altLang="en-US" dirty="0"/>
              <a:t> </a:t>
            </a:r>
            <a:r>
              <a:rPr lang="en-US" altLang="zh-CN" dirty="0"/>
              <a:t>Investigations</a:t>
            </a:r>
            <a:r>
              <a:rPr lang="zh-CN" altLang="en-US" dirty="0"/>
              <a:t> </a:t>
            </a:r>
            <a:r>
              <a:rPr lang="en-US" altLang="zh-CN" dirty="0"/>
              <a:t>and</a:t>
            </a:r>
            <a:r>
              <a:rPr lang="zh-CN" altLang="en-US" dirty="0"/>
              <a:t> </a:t>
            </a:r>
            <a:r>
              <a:rPr lang="en-US" altLang="zh-CN" dirty="0"/>
              <a:t>Decisions</a:t>
            </a:r>
            <a:r>
              <a:rPr lang="zh-CN" altLang="en-US" dirty="0"/>
              <a:t> </a:t>
            </a:r>
            <a:r>
              <a:rPr lang="en-US" altLang="zh-CN" dirty="0"/>
              <a:t>made</a:t>
            </a:r>
            <a:r>
              <a:rPr lang="zh-CN" altLang="en-US" dirty="0"/>
              <a:t> </a:t>
            </a:r>
            <a:r>
              <a:rPr lang="en-US" altLang="zh-CN" dirty="0"/>
              <a:t>at</a:t>
            </a:r>
            <a:r>
              <a:rPr lang="zh-CN" altLang="en-US" dirty="0"/>
              <a:t> </a:t>
            </a:r>
            <a:r>
              <a:rPr lang="en-US" altLang="zh-CN" dirty="0"/>
              <a:t>Canton</a:t>
            </a:r>
            <a:r>
              <a:rPr lang="zh-CN" altLang="en-US" dirty="0"/>
              <a:t> </a:t>
            </a:r>
            <a:r>
              <a:rPr lang="en-US" altLang="zh-CN" dirty="0"/>
              <a:t>Trade</a:t>
            </a:r>
            <a:r>
              <a:rPr lang="zh-CN" altLang="en-US" dirty="0"/>
              <a:t> </a:t>
            </a:r>
            <a:r>
              <a:rPr lang="en-US" altLang="zh-CN" dirty="0"/>
              <a:t>Fair</a:t>
            </a:r>
            <a:endParaRPr lang="en-US" dirty="0"/>
          </a:p>
        </p:txBody>
      </p:sp>
      <p:pic>
        <p:nvPicPr>
          <p:cNvPr id="5" name="Picture 4"/>
          <p:cNvPicPr>
            <a:picLocks noChangeAspect="1"/>
          </p:cNvPicPr>
          <p:nvPr/>
        </p:nvPicPr>
        <p:blipFill>
          <a:blip r:embed="rId2"/>
          <a:stretch>
            <a:fillRect/>
          </a:stretch>
        </p:blipFill>
        <p:spPr>
          <a:xfrm>
            <a:off x="710803" y="2405204"/>
            <a:ext cx="7167104" cy="3049049"/>
          </a:xfrm>
          <a:prstGeom prst="rect">
            <a:avLst/>
          </a:prstGeom>
        </p:spPr>
      </p:pic>
    </p:spTree>
    <p:extLst>
      <p:ext uri="{BB962C8B-B14F-4D97-AF65-F5344CB8AC3E}">
        <p14:creationId xmlns:p14="http://schemas.microsoft.com/office/powerpoint/2010/main" val="1687748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Blue Sky Delivered….</a:t>
            </a:r>
          </a:p>
        </p:txBody>
      </p:sp>
      <p:sp>
        <p:nvSpPr>
          <p:cNvPr id="3" name="Content Placeholder 2"/>
          <p:cNvSpPr>
            <a:spLocks noGrp="1"/>
          </p:cNvSpPr>
          <p:nvPr>
            <p:ph idx="1"/>
          </p:nvPr>
        </p:nvSpPr>
        <p:spPr/>
        <p:txBody>
          <a:bodyPr/>
          <a:lstStyle/>
          <a:p>
            <a:r>
              <a:rPr lang="en-US" altLang="zh-CN" dirty="0"/>
              <a:t>On-site</a:t>
            </a:r>
            <a:r>
              <a:rPr lang="zh-CN" altLang="en-US" dirty="0"/>
              <a:t> </a:t>
            </a:r>
            <a:r>
              <a:rPr lang="en-US" altLang="zh-CN" dirty="0"/>
              <a:t>IP</a:t>
            </a:r>
            <a:r>
              <a:rPr lang="zh-CN" altLang="en-US" dirty="0"/>
              <a:t> </a:t>
            </a:r>
            <a:r>
              <a:rPr lang="en-US" altLang="zh-CN" dirty="0"/>
              <a:t>Protection</a:t>
            </a:r>
            <a:r>
              <a:rPr lang="zh-CN" altLang="en-US" dirty="0"/>
              <a:t> </a:t>
            </a:r>
            <a:r>
              <a:rPr lang="en-US" altLang="zh-CN" dirty="0"/>
              <a:t>Office</a:t>
            </a:r>
            <a:r>
              <a:rPr lang="zh-CN" altLang="en-US" dirty="0"/>
              <a:t> </a:t>
            </a:r>
            <a:r>
              <a:rPr lang="en-US" altLang="zh-CN" dirty="0"/>
              <a:t>has</a:t>
            </a:r>
            <a:r>
              <a:rPr lang="zh-CN" altLang="en-US" dirty="0"/>
              <a:t> </a:t>
            </a:r>
            <a:r>
              <a:rPr lang="en-US" altLang="zh-CN" dirty="0"/>
              <a:t>the</a:t>
            </a:r>
            <a:r>
              <a:rPr lang="zh-CN" altLang="en-US" dirty="0"/>
              <a:t> </a:t>
            </a:r>
            <a:r>
              <a:rPr lang="en-US" altLang="zh-CN" dirty="0"/>
              <a:t>power</a:t>
            </a:r>
            <a:r>
              <a:rPr lang="zh-CN" altLang="en-US" dirty="0"/>
              <a:t> </a:t>
            </a:r>
            <a:r>
              <a:rPr lang="en-US" altLang="zh-CN" dirty="0"/>
              <a:t>to</a:t>
            </a:r>
            <a:r>
              <a:rPr lang="zh-CN" altLang="en-US" dirty="0"/>
              <a:t> </a:t>
            </a:r>
            <a:r>
              <a:rPr lang="en-US" altLang="zh-CN" dirty="0"/>
              <a:t>cover</a:t>
            </a:r>
            <a:r>
              <a:rPr lang="zh-CN" altLang="en-US" dirty="0"/>
              <a:t> </a:t>
            </a:r>
            <a:r>
              <a:rPr lang="en-US" altLang="zh-CN" dirty="0"/>
              <a:t>up</a:t>
            </a:r>
            <a:r>
              <a:rPr lang="zh-CN" altLang="en-US" dirty="0"/>
              <a:t> </a:t>
            </a:r>
            <a:r>
              <a:rPr lang="en-US" altLang="zh-CN" dirty="0"/>
              <a:t>or</a:t>
            </a:r>
            <a:r>
              <a:rPr lang="zh-CN" altLang="en-US" dirty="0"/>
              <a:t> </a:t>
            </a:r>
            <a:r>
              <a:rPr lang="en-US" altLang="zh-CN" dirty="0"/>
              <a:t>remove</a:t>
            </a:r>
            <a:r>
              <a:rPr lang="zh-CN" altLang="en-US" dirty="0"/>
              <a:t> </a:t>
            </a:r>
            <a:r>
              <a:rPr lang="en-US" altLang="zh-CN" dirty="0"/>
              <a:t>the</a:t>
            </a:r>
            <a:r>
              <a:rPr lang="zh-CN" altLang="en-US" dirty="0"/>
              <a:t> </a:t>
            </a:r>
            <a:r>
              <a:rPr lang="en-US" altLang="zh-CN" dirty="0"/>
              <a:t>infringing</a:t>
            </a:r>
            <a:r>
              <a:rPr lang="zh-CN" altLang="en-US" dirty="0"/>
              <a:t> </a:t>
            </a:r>
            <a:r>
              <a:rPr lang="en-US" altLang="zh-CN" dirty="0"/>
              <a:t>products</a:t>
            </a:r>
            <a:r>
              <a:rPr lang="zh-CN" altLang="en-US" dirty="0"/>
              <a:t> </a:t>
            </a:r>
            <a:r>
              <a:rPr lang="en-US" altLang="zh-CN" dirty="0"/>
              <a:t>from</a:t>
            </a:r>
            <a:r>
              <a:rPr lang="zh-CN" altLang="en-US" dirty="0"/>
              <a:t> </a:t>
            </a:r>
            <a:r>
              <a:rPr lang="en-US" altLang="zh-CN" dirty="0"/>
              <a:t>the</a:t>
            </a:r>
            <a:r>
              <a:rPr lang="zh-CN" altLang="en-US" dirty="0"/>
              <a:t> </a:t>
            </a:r>
            <a:r>
              <a:rPr lang="en-US" altLang="zh-CN" dirty="0"/>
              <a:t>exhibition</a:t>
            </a:r>
          </a:p>
          <a:p>
            <a:r>
              <a:rPr lang="en-US" altLang="zh-CN" dirty="0"/>
              <a:t>More</a:t>
            </a:r>
            <a:r>
              <a:rPr lang="zh-CN" altLang="en-US" dirty="0"/>
              <a:t> </a:t>
            </a:r>
            <a:r>
              <a:rPr lang="en-US" altLang="zh-CN" dirty="0"/>
              <a:t>or</a:t>
            </a:r>
            <a:r>
              <a:rPr lang="zh-CN" altLang="en-US" dirty="0"/>
              <a:t> </a:t>
            </a:r>
            <a:r>
              <a:rPr lang="en-US" altLang="zh-CN" dirty="0"/>
              <a:t>less</a:t>
            </a:r>
            <a:r>
              <a:rPr lang="zh-CN" altLang="en-US" dirty="0"/>
              <a:t> </a:t>
            </a:r>
            <a:r>
              <a:rPr lang="en-US" altLang="zh-CN" dirty="0"/>
              <a:t>functions</a:t>
            </a:r>
            <a:r>
              <a:rPr lang="zh-CN" altLang="en-US" dirty="0"/>
              <a:t> </a:t>
            </a:r>
            <a:r>
              <a:rPr lang="en-US" altLang="zh-CN" dirty="0"/>
              <a:t>as</a:t>
            </a:r>
            <a:r>
              <a:rPr lang="zh-CN" altLang="en-US" dirty="0"/>
              <a:t> </a:t>
            </a:r>
            <a:r>
              <a:rPr lang="en-US" altLang="zh-CN" dirty="0"/>
              <a:t>a</a:t>
            </a:r>
            <a:r>
              <a:rPr lang="zh-CN" altLang="en-US" dirty="0"/>
              <a:t> </a:t>
            </a:r>
            <a:r>
              <a:rPr lang="en-US" altLang="zh-CN" dirty="0"/>
              <a:t>TRO</a:t>
            </a:r>
            <a:r>
              <a:rPr lang="zh-CN" altLang="en-US" dirty="0"/>
              <a:t> </a:t>
            </a:r>
            <a:r>
              <a:rPr lang="en-US" altLang="zh-CN" dirty="0"/>
              <a:t>but</a:t>
            </a:r>
            <a:r>
              <a:rPr lang="zh-CN" altLang="en-US" dirty="0"/>
              <a:t> </a:t>
            </a:r>
            <a:r>
              <a:rPr lang="en-US" altLang="zh-CN" dirty="0"/>
              <a:t>for</a:t>
            </a:r>
            <a:r>
              <a:rPr lang="zh-CN" altLang="en-US" dirty="0"/>
              <a:t> </a:t>
            </a:r>
            <a:r>
              <a:rPr lang="en-US" altLang="zh-CN" dirty="0"/>
              <a:t>exhibition</a:t>
            </a:r>
            <a:r>
              <a:rPr lang="zh-CN" altLang="en-US" dirty="0"/>
              <a:t> </a:t>
            </a:r>
            <a:r>
              <a:rPr lang="en-US" altLang="zh-CN" dirty="0"/>
              <a:t>only</a:t>
            </a:r>
          </a:p>
          <a:p>
            <a:r>
              <a:rPr lang="en-US" altLang="zh-CN" dirty="0"/>
              <a:t>There</a:t>
            </a:r>
            <a:r>
              <a:rPr lang="zh-CN" altLang="en-US" dirty="0"/>
              <a:t> </a:t>
            </a:r>
            <a:r>
              <a:rPr lang="en-US" altLang="zh-CN" dirty="0"/>
              <a:t>are</a:t>
            </a:r>
            <a:r>
              <a:rPr lang="zh-CN" altLang="en-US" dirty="0"/>
              <a:t> </a:t>
            </a:r>
            <a:r>
              <a:rPr lang="en-US" altLang="zh-CN" dirty="0"/>
              <a:t>no</a:t>
            </a:r>
            <a:r>
              <a:rPr lang="zh-CN" altLang="en-US" dirty="0"/>
              <a:t> </a:t>
            </a:r>
            <a:r>
              <a:rPr lang="en-US" altLang="zh-CN" dirty="0"/>
              <a:t>other</a:t>
            </a:r>
            <a:r>
              <a:rPr lang="zh-CN" altLang="en-US" dirty="0"/>
              <a:t> </a:t>
            </a:r>
            <a:r>
              <a:rPr lang="en-US" altLang="zh-CN" dirty="0"/>
              <a:t>forms</a:t>
            </a:r>
            <a:r>
              <a:rPr lang="zh-CN" altLang="en-US" dirty="0"/>
              <a:t> </a:t>
            </a:r>
            <a:r>
              <a:rPr lang="en-US" altLang="zh-CN" dirty="0"/>
              <a:t>of</a:t>
            </a:r>
            <a:r>
              <a:rPr lang="zh-CN" altLang="en-US" dirty="0"/>
              <a:t> </a:t>
            </a:r>
            <a:r>
              <a:rPr lang="en-US" altLang="zh-CN" dirty="0"/>
              <a:t>TRO</a:t>
            </a:r>
            <a:r>
              <a:rPr lang="zh-CN" altLang="en-US" dirty="0"/>
              <a:t> </a:t>
            </a:r>
            <a:r>
              <a:rPr lang="en-US" altLang="zh-CN" dirty="0"/>
              <a:t>available</a:t>
            </a:r>
            <a:r>
              <a:rPr lang="zh-CN" altLang="en-US" dirty="0"/>
              <a:t> </a:t>
            </a:r>
            <a:r>
              <a:rPr lang="en-US" altLang="zh-CN" dirty="0"/>
              <a:t>at</a:t>
            </a:r>
            <a:r>
              <a:rPr lang="zh-CN" altLang="en-US" dirty="0"/>
              <a:t> </a:t>
            </a:r>
            <a:r>
              <a:rPr lang="en-US" altLang="zh-CN" dirty="0"/>
              <a:t>the</a:t>
            </a:r>
            <a:r>
              <a:rPr lang="zh-CN" altLang="en-US" dirty="0"/>
              <a:t> </a:t>
            </a:r>
            <a:r>
              <a:rPr lang="en-US" altLang="zh-CN" dirty="0"/>
              <a:t>trade</a:t>
            </a:r>
            <a:r>
              <a:rPr lang="zh-CN" altLang="en-US" dirty="0"/>
              <a:t> </a:t>
            </a:r>
            <a:r>
              <a:rPr lang="en-US" altLang="zh-CN" dirty="0"/>
              <a:t>fair</a:t>
            </a:r>
          </a:p>
          <a:p>
            <a:r>
              <a:rPr lang="en-US" altLang="zh-CN" dirty="0"/>
              <a:t>No cases yet found</a:t>
            </a:r>
            <a:r>
              <a:rPr lang="zh-CN" altLang="en-US" dirty="0"/>
              <a:t> </a:t>
            </a:r>
            <a:r>
              <a:rPr lang="en-US" altLang="zh-CN" dirty="0"/>
              <a:t>involving</a:t>
            </a:r>
            <a:r>
              <a:rPr lang="zh-CN" altLang="en-US" dirty="0"/>
              <a:t> </a:t>
            </a:r>
            <a:r>
              <a:rPr lang="en-US" altLang="zh-CN" dirty="0"/>
              <a:t>court</a:t>
            </a:r>
            <a:r>
              <a:rPr lang="zh-CN" altLang="en-US" dirty="0"/>
              <a:t> </a:t>
            </a:r>
            <a:r>
              <a:rPr lang="en-US" altLang="zh-CN" dirty="0"/>
              <a:t>orders</a:t>
            </a:r>
            <a:r>
              <a:rPr lang="zh-CN" altLang="en-US" dirty="0"/>
              <a:t> </a:t>
            </a:r>
            <a:r>
              <a:rPr lang="en-US" altLang="zh-CN" dirty="0"/>
              <a:t>(for</a:t>
            </a:r>
            <a:r>
              <a:rPr lang="zh-CN" altLang="en-US" dirty="0"/>
              <a:t> </a:t>
            </a:r>
            <a:r>
              <a:rPr lang="en-US" altLang="zh-CN" dirty="0"/>
              <a:t>preliminary</a:t>
            </a:r>
            <a:r>
              <a:rPr lang="zh-CN" altLang="en-US" dirty="0"/>
              <a:t> </a:t>
            </a:r>
            <a:r>
              <a:rPr lang="en-US" altLang="zh-CN" dirty="0"/>
              <a:t>injunction</a:t>
            </a:r>
            <a:r>
              <a:rPr lang="zh-CN" altLang="en-US" dirty="0"/>
              <a:t> </a:t>
            </a:r>
            <a:r>
              <a:rPr lang="en-US" altLang="zh-CN" dirty="0"/>
              <a:t>or</a:t>
            </a:r>
            <a:r>
              <a:rPr lang="zh-CN" altLang="en-US" dirty="0"/>
              <a:t> </a:t>
            </a:r>
            <a:r>
              <a:rPr lang="en-US" altLang="zh-CN" dirty="0"/>
              <a:t>evidence</a:t>
            </a:r>
            <a:r>
              <a:rPr lang="zh-CN" altLang="en-US" dirty="0"/>
              <a:t> </a:t>
            </a:r>
            <a:r>
              <a:rPr lang="en-US" altLang="zh-CN" dirty="0"/>
              <a:t>preservation</a:t>
            </a:r>
            <a:r>
              <a:rPr lang="zh-CN" altLang="en-US" dirty="0"/>
              <a:t> </a:t>
            </a:r>
            <a:r>
              <a:rPr lang="en-US" altLang="zh-CN" dirty="0"/>
              <a:t>at</a:t>
            </a:r>
            <a:r>
              <a:rPr lang="zh-CN" altLang="en-US" dirty="0"/>
              <a:t> </a:t>
            </a:r>
            <a:r>
              <a:rPr lang="en-US" altLang="zh-CN" dirty="0"/>
              <a:t>the</a:t>
            </a:r>
            <a:r>
              <a:rPr lang="zh-CN" altLang="en-US" dirty="0"/>
              <a:t> </a:t>
            </a:r>
            <a:r>
              <a:rPr lang="en-US" altLang="zh-CN" dirty="0"/>
              <a:t>fair)</a:t>
            </a:r>
          </a:p>
          <a:p>
            <a:r>
              <a:rPr lang="en-US" altLang="zh-CN" dirty="0"/>
              <a:t>There</a:t>
            </a:r>
            <a:r>
              <a:rPr lang="zh-CN" altLang="en-US" dirty="0"/>
              <a:t> </a:t>
            </a:r>
            <a:r>
              <a:rPr lang="en-US" altLang="zh-CN" dirty="0"/>
              <a:t>appear</a:t>
            </a:r>
            <a:r>
              <a:rPr lang="zh-CN" altLang="en-US" dirty="0"/>
              <a:t> </a:t>
            </a:r>
            <a:r>
              <a:rPr lang="en-US" altLang="zh-CN" dirty="0"/>
              <a:t>to</a:t>
            </a:r>
            <a:r>
              <a:rPr lang="zh-CN" altLang="en-US" dirty="0"/>
              <a:t> </a:t>
            </a:r>
            <a:r>
              <a:rPr lang="en-US" altLang="zh-CN" dirty="0"/>
              <a:t>be</a:t>
            </a:r>
            <a:r>
              <a:rPr lang="zh-CN" altLang="en-US" dirty="0"/>
              <a:t> </a:t>
            </a:r>
            <a:r>
              <a:rPr lang="en-US" altLang="zh-CN" dirty="0"/>
              <a:t>no</a:t>
            </a:r>
            <a:r>
              <a:rPr lang="zh-CN" altLang="en-US" dirty="0"/>
              <a:t> </a:t>
            </a:r>
            <a:r>
              <a:rPr lang="en-US" altLang="zh-CN" dirty="0"/>
              <a:t>adequate</a:t>
            </a:r>
            <a:r>
              <a:rPr lang="zh-CN" altLang="en-US" dirty="0"/>
              <a:t> </a:t>
            </a:r>
            <a:r>
              <a:rPr lang="en-US" altLang="zh-CN" dirty="0"/>
              <a:t>deterrent remedies</a:t>
            </a:r>
            <a:r>
              <a:rPr lang="zh-CN" altLang="en-US" dirty="0"/>
              <a:t> </a:t>
            </a:r>
            <a:r>
              <a:rPr lang="en-US" altLang="zh-CN" dirty="0"/>
              <a:t>at</a:t>
            </a:r>
            <a:r>
              <a:rPr lang="zh-CN" altLang="en-US" dirty="0"/>
              <a:t> </a:t>
            </a:r>
            <a:r>
              <a:rPr lang="en-US" altLang="zh-CN" dirty="0"/>
              <a:t>the</a:t>
            </a:r>
            <a:r>
              <a:rPr lang="zh-CN" altLang="en-US" dirty="0"/>
              <a:t> </a:t>
            </a:r>
            <a:r>
              <a:rPr lang="en-US" altLang="zh-CN" dirty="0"/>
              <a:t>trade</a:t>
            </a:r>
            <a:r>
              <a:rPr lang="zh-CN" altLang="en-US" dirty="0"/>
              <a:t> </a:t>
            </a:r>
            <a:r>
              <a:rPr lang="en-US" altLang="zh-CN" dirty="0"/>
              <a:t>fair,</a:t>
            </a:r>
            <a:r>
              <a:rPr lang="zh-CN" altLang="en-US" dirty="0"/>
              <a:t> </a:t>
            </a:r>
            <a:r>
              <a:rPr lang="en-US" altLang="zh-CN" dirty="0"/>
              <a:t>according</a:t>
            </a:r>
            <a:r>
              <a:rPr lang="zh-CN" altLang="en-US" dirty="0"/>
              <a:t> </a:t>
            </a:r>
            <a:r>
              <a:rPr lang="en-US" altLang="zh-CN" dirty="0"/>
              <a:t>to</a:t>
            </a:r>
            <a:r>
              <a:rPr lang="zh-CN" altLang="en-US" dirty="0"/>
              <a:t> </a:t>
            </a:r>
            <a:r>
              <a:rPr lang="en-US" altLang="zh-CN" dirty="0"/>
              <a:t>both</a:t>
            </a:r>
            <a:r>
              <a:rPr lang="zh-CN" altLang="en-US" dirty="0"/>
              <a:t> </a:t>
            </a:r>
            <a:r>
              <a:rPr lang="en-US" altLang="zh-CN" dirty="0"/>
              <a:t>the</a:t>
            </a:r>
            <a:r>
              <a:rPr lang="zh-CN" altLang="en-US" dirty="0"/>
              <a:t> </a:t>
            </a:r>
            <a:r>
              <a:rPr lang="en-US" altLang="zh-CN" dirty="0"/>
              <a:t>Protections</a:t>
            </a:r>
            <a:r>
              <a:rPr lang="zh-CN" altLang="en-US" dirty="0"/>
              <a:t> </a:t>
            </a:r>
            <a:r>
              <a:rPr lang="en-US" altLang="zh-CN" dirty="0"/>
              <a:t>Measures</a:t>
            </a:r>
            <a:r>
              <a:rPr lang="zh-CN" altLang="en-US" dirty="0"/>
              <a:t> </a:t>
            </a:r>
            <a:r>
              <a:rPr lang="en-US" altLang="zh-CN" dirty="0"/>
              <a:t>and</a:t>
            </a:r>
            <a:r>
              <a:rPr lang="zh-CN" altLang="en-US" dirty="0"/>
              <a:t> </a:t>
            </a:r>
            <a:r>
              <a:rPr lang="en-US" altLang="zh-CN" dirty="0"/>
              <a:t>the</a:t>
            </a:r>
            <a:r>
              <a:rPr lang="zh-CN" altLang="en-US" dirty="0"/>
              <a:t> </a:t>
            </a:r>
            <a:r>
              <a:rPr lang="en-US" altLang="zh-CN" dirty="0"/>
              <a:t>local</a:t>
            </a:r>
            <a:r>
              <a:rPr lang="zh-CN" altLang="en-US" dirty="0"/>
              <a:t> </a:t>
            </a:r>
            <a:r>
              <a:rPr lang="en-US" altLang="zh-CN" dirty="0"/>
              <a:t>rules.</a:t>
            </a:r>
            <a:endParaRPr lang="en-US" dirty="0"/>
          </a:p>
        </p:txBody>
      </p:sp>
    </p:spTree>
    <p:extLst>
      <p:ext uri="{BB962C8B-B14F-4D97-AF65-F5344CB8AC3E}">
        <p14:creationId xmlns:p14="http://schemas.microsoft.com/office/powerpoint/2010/main" val="2029366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0BACC-B01C-4720-AD38-C05E3967E615}"/>
              </a:ext>
            </a:extLst>
          </p:cNvPr>
          <p:cNvSpPr>
            <a:spLocks noGrp="1"/>
          </p:cNvSpPr>
          <p:nvPr>
            <p:ph type="title"/>
          </p:nvPr>
        </p:nvSpPr>
        <p:spPr/>
        <p:txBody>
          <a:bodyPr>
            <a:normAutofit fontScale="90000"/>
          </a:bodyPr>
          <a:lstStyle/>
          <a:p>
            <a:r>
              <a:rPr lang="en-US" dirty="0"/>
              <a:t>Phase 3: Unredeemed Judicial Reform + Limited Blue Sky Impact</a:t>
            </a:r>
          </a:p>
        </p:txBody>
      </p:sp>
      <p:sp>
        <p:nvSpPr>
          <p:cNvPr id="4" name="Content Placeholder 2">
            <a:extLst>
              <a:ext uri="{FF2B5EF4-FFF2-40B4-BE49-F238E27FC236}">
                <a16:creationId xmlns:a16="http://schemas.microsoft.com/office/drawing/2014/main" id="{E3B5D2A7-D3B4-4887-8F81-718C0A5A9E59}"/>
              </a:ext>
            </a:extLst>
          </p:cNvPr>
          <p:cNvSpPr txBox="1">
            <a:spLocks/>
          </p:cNvSpPr>
          <p:nvPr/>
        </p:nvSpPr>
        <p:spPr>
          <a:xfrm>
            <a:off x="628650" y="1713593"/>
            <a:ext cx="7240466" cy="273065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altLang="zh-CN" sz="2100" dirty="0">
              <a:latin typeface="Calibri" charset="0"/>
              <a:ea typeface="Calibri" charset="0"/>
              <a:cs typeface="Calibri" charset="0"/>
            </a:endParaRPr>
          </a:p>
          <a:p>
            <a:r>
              <a:rPr lang="en-US" altLang="zh-CN" sz="2100" dirty="0">
                <a:latin typeface="Calibri" charset="0"/>
                <a:ea typeface="Calibri" charset="0"/>
                <a:cs typeface="Calibri" charset="0"/>
              </a:rPr>
              <a:t>Number of IP Civil Cases involving “Canton Trade Fair”</a:t>
            </a:r>
          </a:p>
          <a:p>
            <a:r>
              <a:rPr lang="en-US" altLang="zh-CN" sz="2100" dirty="0">
                <a:latin typeface="Calibri" charset="0"/>
                <a:ea typeface="Calibri" charset="0"/>
                <a:cs typeface="Calibri" charset="0"/>
              </a:rPr>
              <a:t>Total:</a:t>
            </a:r>
            <a:r>
              <a:rPr lang="zh-CN" altLang="en-US" sz="2100" dirty="0">
                <a:latin typeface="Calibri" charset="0"/>
                <a:ea typeface="Calibri" charset="0"/>
                <a:cs typeface="Calibri" charset="0"/>
              </a:rPr>
              <a:t> </a:t>
            </a:r>
            <a:r>
              <a:rPr lang="en-US" altLang="zh-CN" sz="2100" dirty="0">
                <a:latin typeface="Calibri" charset="0"/>
                <a:ea typeface="Calibri" charset="0"/>
                <a:cs typeface="Calibri" charset="0"/>
              </a:rPr>
              <a:t>633</a:t>
            </a:r>
          </a:p>
          <a:p>
            <a:r>
              <a:rPr lang="en-US" altLang="zh-CN" sz="2100" dirty="0">
                <a:latin typeface="Calibri" charset="0"/>
                <a:ea typeface="Calibri" charset="0"/>
                <a:cs typeface="Calibri" charset="0"/>
              </a:rPr>
              <a:t>Patent:</a:t>
            </a:r>
            <a:r>
              <a:rPr lang="zh-CN" altLang="en-US" sz="2100" dirty="0">
                <a:latin typeface="Calibri" charset="0"/>
                <a:ea typeface="Calibri" charset="0"/>
                <a:cs typeface="Calibri" charset="0"/>
              </a:rPr>
              <a:t> </a:t>
            </a:r>
            <a:r>
              <a:rPr lang="en-US" altLang="zh-CN" sz="2100" dirty="0">
                <a:latin typeface="Calibri" charset="0"/>
                <a:ea typeface="Calibri" charset="0"/>
                <a:cs typeface="Calibri" charset="0"/>
              </a:rPr>
              <a:t>284</a:t>
            </a:r>
          </a:p>
          <a:p>
            <a:r>
              <a:rPr lang="en-US" altLang="zh-CN" sz="2100" dirty="0">
                <a:latin typeface="Calibri" charset="0"/>
                <a:ea typeface="Calibri" charset="0"/>
                <a:cs typeface="Calibri" charset="0"/>
              </a:rPr>
              <a:t>Trademark:</a:t>
            </a:r>
            <a:r>
              <a:rPr lang="zh-CN" altLang="en-US" sz="2100" dirty="0">
                <a:latin typeface="Calibri" charset="0"/>
                <a:ea typeface="Calibri" charset="0"/>
                <a:cs typeface="Calibri" charset="0"/>
              </a:rPr>
              <a:t> </a:t>
            </a:r>
            <a:r>
              <a:rPr lang="en-US" altLang="zh-CN" sz="2100" dirty="0">
                <a:latin typeface="Calibri" charset="0"/>
                <a:ea typeface="Calibri" charset="0"/>
                <a:cs typeface="Calibri" charset="0"/>
              </a:rPr>
              <a:t>202</a:t>
            </a:r>
          </a:p>
          <a:p>
            <a:r>
              <a:rPr lang="en-US" altLang="zh-CN" sz="2100" dirty="0">
                <a:latin typeface="Calibri" charset="0"/>
                <a:ea typeface="Calibri" charset="0"/>
                <a:cs typeface="Calibri" charset="0"/>
              </a:rPr>
              <a:t>Copyright:</a:t>
            </a:r>
            <a:r>
              <a:rPr lang="zh-CN" altLang="en-US" sz="2100" dirty="0">
                <a:latin typeface="Calibri" charset="0"/>
                <a:ea typeface="Calibri" charset="0"/>
                <a:cs typeface="Calibri" charset="0"/>
              </a:rPr>
              <a:t> </a:t>
            </a:r>
            <a:r>
              <a:rPr lang="en-US" altLang="zh-CN" sz="2100" dirty="0">
                <a:latin typeface="Calibri" charset="0"/>
                <a:ea typeface="Calibri" charset="0"/>
                <a:cs typeface="Calibri" charset="0"/>
              </a:rPr>
              <a:t>124</a:t>
            </a:r>
          </a:p>
          <a:p>
            <a:r>
              <a:rPr lang="en-US" altLang="zh-CN" sz="2100" dirty="0">
                <a:latin typeface="Calibri" charset="0"/>
                <a:ea typeface="Calibri" charset="0"/>
                <a:cs typeface="Calibri" charset="0"/>
              </a:rPr>
              <a:t>Unfair</a:t>
            </a:r>
            <a:r>
              <a:rPr lang="zh-CN" altLang="en-US" sz="2100" dirty="0">
                <a:latin typeface="Calibri" charset="0"/>
                <a:ea typeface="Calibri" charset="0"/>
                <a:cs typeface="Calibri" charset="0"/>
              </a:rPr>
              <a:t> </a:t>
            </a:r>
            <a:r>
              <a:rPr lang="en-US" altLang="zh-CN" sz="2100" dirty="0">
                <a:latin typeface="Calibri" charset="0"/>
                <a:ea typeface="Calibri" charset="0"/>
                <a:cs typeface="Calibri" charset="0"/>
              </a:rPr>
              <a:t>Competition:</a:t>
            </a:r>
            <a:r>
              <a:rPr lang="zh-CN" altLang="en-US" sz="2100" dirty="0">
                <a:latin typeface="Calibri" charset="0"/>
                <a:ea typeface="Calibri" charset="0"/>
                <a:cs typeface="Calibri" charset="0"/>
              </a:rPr>
              <a:t> </a:t>
            </a:r>
            <a:r>
              <a:rPr lang="en-US" altLang="zh-CN" sz="2100" dirty="0">
                <a:latin typeface="Calibri" charset="0"/>
                <a:ea typeface="Calibri" charset="0"/>
                <a:cs typeface="Calibri" charset="0"/>
              </a:rPr>
              <a:t>26</a:t>
            </a:r>
          </a:p>
          <a:p>
            <a:endParaRPr lang="en-US" sz="2100" dirty="0">
              <a:latin typeface="Calibri" charset="0"/>
              <a:ea typeface="Calibri" charset="0"/>
              <a:cs typeface="Calibri" charset="0"/>
            </a:endParaRPr>
          </a:p>
          <a:p>
            <a:r>
              <a:rPr lang="en-US" sz="2100" dirty="0">
                <a:latin typeface="Calibri" charset="0"/>
                <a:ea typeface="Calibri" charset="0"/>
                <a:cs typeface="Calibri" charset="0"/>
              </a:rPr>
              <a:t>Source: </a:t>
            </a:r>
            <a:r>
              <a:rPr lang="en-US" sz="2100" dirty="0" err="1">
                <a:latin typeface="Calibri" charset="0"/>
                <a:ea typeface="Calibri" charset="0"/>
                <a:cs typeface="Calibri" charset="0"/>
              </a:rPr>
              <a:t>Iphouse</a:t>
            </a:r>
            <a:r>
              <a:rPr lang="en-US" sz="2100" dirty="0">
                <a:latin typeface="Calibri" charset="0"/>
                <a:ea typeface="Calibri" charset="0"/>
                <a:cs typeface="Calibri" charset="0"/>
              </a:rPr>
              <a:t> database Sept. 2018 (</a:t>
            </a:r>
            <a:r>
              <a:rPr lang="en-US" sz="2100" dirty="0" err="1">
                <a:latin typeface="Calibri" charset="0"/>
                <a:ea typeface="Calibri" charset="0"/>
                <a:cs typeface="Calibri" charset="0"/>
              </a:rPr>
              <a:t>www.iphouse.cn</a:t>
            </a:r>
            <a:r>
              <a:rPr lang="en-US" sz="2100" dirty="0">
                <a:latin typeface="Calibri" charset="0"/>
                <a:ea typeface="Calibri" charset="0"/>
                <a:cs typeface="Calibri" charset="0"/>
              </a:rPr>
              <a:t>)</a:t>
            </a:r>
          </a:p>
        </p:txBody>
      </p:sp>
    </p:spTree>
    <p:extLst>
      <p:ext uri="{BB962C8B-B14F-4D97-AF65-F5344CB8AC3E}">
        <p14:creationId xmlns:p14="http://schemas.microsoft.com/office/powerpoint/2010/main" val="1221265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zh-CN" dirty="0"/>
              <a:t>Total:</a:t>
            </a:r>
            <a:r>
              <a:rPr lang="zh-CN" altLang="en-US" dirty="0"/>
              <a:t> </a:t>
            </a:r>
            <a:r>
              <a:rPr lang="en-US" altLang="zh-CN" dirty="0"/>
              <a:t>633</a:t>
            </a:r>
          </a:p>
          <a:p>
            <a:r>
              <a:rPr lang="en-US" altLang="zh-CN" dirty="0"/>
              <a:t>First</a:t>
            </a:r>
            <a:r>
              <a:rPr lang="zh-CN" altLang="en-US" dirty="0"/>
              <a:t> </a:t>
            </a:r>
            <a:r>
              <a:rPr lang="en-US" altLang="zh-CN" dirty="0"/>
              <a:t>Instance:</a:t>
            </a:r>
            <a:r>
              <a:rPr lang="zh-CN" altLang="en-US" dirty="0"/>
              <a:t> </a:t>
            </a:r>
            <a:r>
              <a:rPr lang="en-US" altLang="zh-CN" dirty="0"/>
              <a:t>345</a:t>
            </a:r>
          </a:p>
          <a:p>
            <a:r>
              <a:rPr lang="en-US" altLang="zh-CN" dirty="0"/>
              <a:t>Second</a:t>
            </a:r>
            <a:r>
              <a:rPr lang="zh-CN" altLang="en-US" dirty="0"/>
              <a:t> </a:t>
            </a:r>
            <a:r>
              <a:rPr lang="en-US" altLang="zh-CN" dirty="0"/>
              <a:t>instance:</a:t>
            </a:r>
            <a:r>
              <a:rPr lang="zh-CN" altLang="en-US" dirty="0"/>
              <a:t> </a:t>
            </a:r>
            <a:r>
              <a:rPr lang="en-US" altLang="zh-CN" dirty="0"/>
              <a:t>283</a:t>
            </a:r>
          </a:p>
          <a:p>
            <a:r>
              <a:rPr lang="en-US" altLang="zh-CN" dirty="0"/>
              <a:t>Retrial:</a:t>
            </a:r>
            <a:r>
              <a:rPr lang="zh-CN" altLang="en-US" dirty="0"/>
              <a:t> </a:t>
            </a:r>
            <a:r>
              <a:rPr lang="en-US" altLang="zh-CN" dirty="0"/>
              <a:t>5</a:t>
            </a:r>
            <a:endParaRPr lang="en-US" dirty="0"/>
          </a:p>
        </p:txBody>
      </p:sp>
      <p:sp>
        <p:nvSpPr>
          <p:cNvPr id="4" name="Title 1"/>
          <p:cNvSpPr>
            <a:spLocks noGrp="1"/>
          </p:cNvSpPr>
          <p:nvPr>
            <p:ph type="title"/>
          </p:nvPr>
        </p:nvSpPr>
        <p:spPr/>
        <p:txBody>
          <a:bodyPr>
            <a:normAutofit fontScale="90000"/>
          </a:bodyPr>
          <a:lstStyle/>
          <a:p>
            <a:r>
              <a:rPr lang="en-US" altLang="zh-CN" dirty="0"/>
              <a:t>Number</a:t>
            </a:r>
            <a:r>
              <a:rPr lang="zh-CN" altLang="en-US" dirty="0"/>
              <a:t> </a:t>
            </a:r>
            <a:r>
              <a:rPr lang="en-US" altLang="zh-CN" dirty="0"/>
              <a:t>of</a:t>
            </a:r>
            <a:r>
              <a:rPr lang="zh-CN" altLang="en-US" dirty="0"/>
              <a:t> </a:t>
            </a:r>
            <a:r>
              <a:rPr lang="en-US" altLang="zh-CN" dirty="0"/>
              <a:t>IP</a:t>
            </a:r>
            <a:r>
              <a:rPr lang="zh-CN" altLang="en-US" dirty="0"/>
              <a:t> </a:t>
            </a:r>
            <a:r>
              <a:rPr lang="en-US" altLang="zh-CN" dirty="0"/>
              <a:t>Infringement</a:t>
            </a:r>
            <a:r>
              <a:rPr lang="zh-CN" altLang="en-US" dirty="0"/>
              <a:t> </a:t>
            </a:r>
            <a:r>
              <a:rPr lang="en-US" altLang="zh-CN" dirty="0"/>
              <a:t>Cases</a:t>
            </a:r>
            <a:r>
              <a:rPr lang="zh-CN" altLang="en-US" dirty="0"/>
              <a:t> </a:t>
            </a:r>
            <a:r>
              <a:rPr lang="en-US" altLang="zh-CN" dirty="0"/>
              <a:t>(by</a:t>
            </a:r>
            <a:r>
              <a:rPr lang="zh-CN" altLang="en-US" dirty="0"/>
              <a:t> </a:t>
            </a:r>
            <a:r>
              <a:rPr lang="en-US" altLang="zh-CN" dirty="0"/>
              <a:t>judicial</a:t>
            </a:r>
            <a:r>
              <a:rPr lang="zh-CN" altLang="en-US" dirty="0"/>
              <a:t> </a:t>
            </a:r>
            <a:r>
              <a:rPr lang="en-US" altLang="zh-CN" dirty="0"/>
              <a:t>procedure) </a:t>
            </a:r>
            <a:endParaRPr lang="en-US" dirty="0"/>
          </a:p>
        </p:txBody>
      </p:sp>
    </p:spTree>
    <p:extLst>
      <p:ext uri="{BB962C8B-B14F-4D97-AF65-F5344CB8AC3E}">
        <p14:creationId xmlns:p14="http://schemas.microsoft.com/office/powerpoint/2010/main" val="156459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dirty="0"/>
              <a:t>Trade</a:t>
            </a:r>
            <a:r>
              <a:rPr lang="zh-CN" altLang="en-US" dirty="0"/>
              <a:t> </a:t>
            </a:r>
            <a:r>
              <a:rPr lang="en-US" altLang="zh-CN" dirty="0"/>
              <a:t>Fair</a:t>
            </a:r>
            <a:r>
              <a:rPr lang="zh-CN" altLang="en-US" dirty="0"/>
              <a:t> </a:t>
            </a:r>
            <a:r>
              <a:rPr lang="en-US" altLang="zh-CN" dirty="0"/>
              <a:t>IP</a:t>
            </a:r>
            <a:r>
              <a:rPr lang="zh-CN" altLang="en-US" dirty="0"/>
              <a:t> </a:t>
            </a:r>
            <a:r>
              <a:rPr lang="en-US" altLang="zh-CN" dirty="0"/>
              <a:t>Cases</a:t>
            </a:r>
            <a:r>
              <a:rPr lang="zh-CN" altLang="en-US" dirty="0"/>
              <a:t> </a:t>
            </a:r>
            <a:r>
              <a:rPr lang="en-US" altLang="zh-CN" dirty="0"/>
              <a:t>Visualized</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983"/>
          <a:stretch/>
        </p:blipFill>
        <p:spPr>
          <a:xfrm>
            <a:off x="0" y="1715381"/>
            <a:ext cx="8851280" cy="3306561"/>
          </a:xfrm>
          <a:prstGeom prst="rect">
            <a:avLst/>
          </a:prstGeom>
        </p:spPr>
      </p:pic>
    </p:spTree>
    <p:extLst>
      <p:ext uri="{BB962C8B-B14F-4D97-AF65-F5344CB8AC3E}">
        <p14:creationId xmlns:p14="http://schemas.microsoft.com/office/powerpoint/2010/main" val="787866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zh-CN" dirty="0"/>
              <a:t>Guangdong:</a:t>
            </a:r>
            <a:r>
              <a:rPr lang="zh-CN" altLang="en-US" dirty="0"/>
              <a:t> </a:t>
            </a:r>
            <a:r>
              <a:rPr lang="en-US" altLang="zh-CN" dirty="0"/>
              <a:t>359</a:t>
            </a:r>
          </a:p>
          <a:p>
            <a:r>
              <a:rPr lang="en-US" altLang="zh-CN" dirty="0"/>
              <a:t>Beijing:</a:t>
            </a:r>
            <a:r>
              <a:rPr lang="zh-CN" altLang="en-US" dirty="0"/>
              <a:t> </a:t>
            </a:r>
            <a:r>
              <a:rPr lang="en-US" altLang="zh-CN" dirty="0"/>
              <a:t>116</a:t>
            </a:r>
          </a:p>
          <a:p>
            <a:r>
              <a:rPr lang="en-US" altLang="zh-CN" dirty="0"/>
              <a:t>Zhejiang:</a:t>
            </a:r>
            <a:r>
              <a:rPr lang="zh-CN" altLang="en-US" dirty="0"/>
              <a:t> </a:t>
            </a:r>
            <a:r>
              <a:rPr lang="en-US" altLang="zh-CN" dirty="0"/>
              <a:t>86</a:t>
            </a:r>
          </a:p>
          <a:p>
            <a:r>
              <a:rPr lang="en-US" altLang="zh-CN" dirty="0"/>
              <a:t>Fujian:</a:t>
            </a:r>
            <a:r>
              <a:rPr lang="zh-CN" altLang="en-US" dirty="0"/>
              <a:t> </a:t>
            </a:r>
            <a:r>
              <a:rPr lang="en-US" altLang="zh-CN" dirty="0"/>
              <a:t>24</a:t>
            </a:r>
          </a:p>
          <a:p>
            <a:r>
              <a:rPr lang="en-US" altLang="zh-CN" dirty="0"/>
              <a:t>Shanghai:</a:t>
            </a:r>
            <a:r>
              <a:rPr lang="zh-CN" altLang="en-US" dirty="0"/>
              <a:t> </a:t>
            </a:r>
            <a:r>
              <a:rPr lang="en-US" altLang="zh-CN" dirty="0"/>
              <a:t>10</a:t>
            </a:r>
          </a:p>
          <a:p>
            <a:r>
              <a:rPr lang="zh-CN" altLang="en-US" dirty="0"/>
              <a:t>*</a:t>
            </a:r>
            <a:r>
              <a:rPr lang="en-US" altLang="zh-CN" dirty="0"/>
              <a:t>Only</a:t>
            </a:r>
            <a:r>
              <a:rPr lang="zh-CN" altLang="en-US" dirty="0"/>
              <a:t> </a:t>
            </a:r>
            <a:r>
              <a:rPr lang="en-US" altLang="zh-CN" dirty="0"/>
              <a:t>jurisdictions</a:t>
            </a:r>
            <a:r>
              <a:rPr lang="zh-CN" altLang="en-US" dirty="0"/>
              <a:t> </a:t>
            </a:r>
            <a:r>
              <a:rPr lang="en-US" altLang="zh-CN" dirty="0"/>
              <a:t>that</a:t>
            </a:r>
            <a:r>
              <a:rPr lang="zh-CN" altLang="en-US" dirty="0"/>
              <a:t> </a:t>
            </a:r>
            <a:r>
              <a:rPr lang="en-US" altLang="zh-CN" dirty="0"/>
              <a:t>have</a:t>
            </a:r>
            <a:r>
              <a:rPr lang="zh-CN" altLang="en-US" dirty="0"/>
              <a:t> </a:t>
            </a:r>
            <a:r>
              <a:rPr lang="en-US" altLang="zh-CN" dirty="0"/>
              <a:t>heard</a:t>
            </a:r>
            <a:r>
              <a:rPr lang="zh-CN" altLang="en-US" dirty="0"/>
              <a:t> </a:t>
            </a:r>
            <a:r>
              <a:rPr lang="en-US" altLang="zh-CN" dirty="0"/>
              <a:t>more</a:t>
            </a:r>
            <a:r>
              <a:rPr lang="zh-CN" altLang="en-US" dirty="0"/>
              <a:t> </a:t>
            </a:r>
            <a:r>
              <a:rPr lang="en-US" altLang="zh-CN" dirty="0"/>
              <a:t>than</a:t>
            </a:r>
            <a:r>
              <a:rPr lang="zh-CN" altLang="en-US" dirty="0"/>
              <a:t> </a:t>
            </a:r>
            <a:r>
              <a:rPr lang="en-US" altLang="zh-CN" dirty="0"/>
              <a:t>ten</a:t>
            </a:r>
            <a:r>
              <a:rPr lang="zh-CN" altLang="en-US" dirty="0"/>
              <a:t> </a:t>
            </a:r>
            <a:r>
              <a:rPr lang="en-US" altLang="zh-CN" dirty="0"/>
              <a:t>cases</a:t>
            </a:r>
            <a:r>
              <a:rPr lang="zh-CN" altLang="en-US" dirty="0"/>
              <a:t> </a:t>
            </a:r>
            <a:r>
              <a:rPr lang="en-US" altLang="zh-CN" dirty="0"/>
              <a:t>are</a:t>
            </a:r>
            <a:r>
              <a:rPr lang="zh-CN" altLang="en-US" dirty="0"/>
              <a:t> </a:t>
            </a:r>
            <a:r>
              <a:rPr lang="en-US" altLang="zh-CN" dirty="0"/>
              <a:t>listed</a:t>
            </a:r>
            <a:endParaRPr lang="en-US" dirty="0"/>
          </a:p>
        </p:txBody>
      </p:sp>
      <p:sp>
        <p:nvSpPr>
          <p:cNvPr id="4" name="Title 1"/>
          <p:cNvSpPr>
            <a:spLocks noGrp="1"/>
          </p:cNvSpPr>
          <p:nvPr>
            <p:ph type="title"/>
          </p:nvPr>
        </p:nvSpPr>
        <p:spPr/>
        <p:txBody>
          <a:bodyPr>
            <a:normAutofit fontScale="90000"/>
          </a:bodyPr>
          <a:lstStyle/>
          <a:p>
            <a:r>
              <a:rPr lang="en-US" altLang="zh-CN" dirty="0"/>
              <a:t>Trade Fair IP</a:t>
            </a:r>
            <a:r>
              <a:rPr lang="zh-CN" altLang="en-US" dirty="0"/>
              <a:t> </a:t>
            </a:r>
            <a:r>
              <a:rPr lang="en-US" altLang="zh-CN" dirty="0"/>
              <a:t>Infringement</a:t>
            </a:r>
            <a:r>
              <a:rPr lang="zh-CN" altLang="en-US" dirty="0"/>
              <a:t> </a:t>
            </a:r>
            <a:r>
              <a:rPr lang="en-US" altLang="zh-CN" dirty="0"/>
              <a:t>Cases</a:t>
            </a:r>
            <a:r>
              <a:rPr lang="zh-CN" altLang="en-US" dirty="0"/>
              <a:t> </a:t>
            </a:r>
            <a:r>
              <a:rPr lang="en-US" altLang="zh-CN" dirty="0"/>
              <a:t>By Jurisdiction</a:t>
            </a:r>
            <a:endParaRPr lang="en-US" dirty="0"/>
          </a:p>
        </p:txBody>
      </p:sp>
    </p:spTree>
    <p:extLst>
      <p:ext uri="{BB962C8B-B14F-4D97-AF65-F5344CB8AC3E}">
        <p14:creationId xmlns:p14="http://schemas.microsoft.com/office/powerpoint/2010/main" val="527163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Number</a:t>
            </a:r>
            <a:r>
              <a:rPr lang="zh-CN" altLang="en-US" dirty="0"/>
              <a:t> </a:t>
            </a:r>
            <a:r>
              <a:rPr lang="en-US" altLang="zh-CN" dirty="0"/>
              <a:t>of</a:t>
            </a:r>
            <a:r>
              <a:rPr lang="zh-CN" altLang="en-US" dirty="0"/>
              <a:t> </a:t>
            </a:r>
            <a:r>
              <a:rPr lang="en-US" altLang="zh-CN" dirty="0"/>
              <a:t>Cases</a:t>
            </a:r>
            <a:r>
              <a:rPr lang="zh-CN" altLang="en-US" dirty="0"/>
              <a:t> </a:t>
            </a:r>
            <a:r>
              <a:rPr lang="en-US" altLang="zh-CN" dirty="0"/>
              <a:t>Tried</a:t>
            </a:r>
            <a:r>
              <a:rPr lang="zh-CN" altLang="en-US" dirty="0"/>
              <a:t> </a:t>
            </a:r>
            <a:r>
              <a:rPr lang="en-US" altLang="zh-CN" dirty="0"/>
              <a:t>Over</a:t>
            </a:r>
            <a:r>
              <a:rPr lang="zh-CN" altLang="en-US" dirty="0"/>
              <a:t> </a:t>
            </a:r>
            <a:r>
              <a:rPr lang="en-US" altLang="zh-CN" dirty="0"/>
              <a:t>Years</a:t>
            </a:r>
            <a:endParaRPr lang="en-US" dirty="0"/>
          </a:p>
        </p:txBody>
      </p:sp>
      <p:graphicFrame>
        <p:nvGraphicFramePr>
          <p:cNvPr id="4" name="Content Placeholder 3"/>
          <p:cNvGraphicFramePr>
            <a:graphicFrameLocks noGrp="1"/>
          </p:cNvGraphicFramePr>
          <p:nvPr>
            <p:ph idx="1"/>
            <p:extLst/>
          </p:nvPr>
        </p:nvGraphicFramePr>
        <p:xfrm>
          <a:off x="628650" y="2226469"/>
          <a:ext cx="7886700" cy="3263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0581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altLang="zh-CN" dirty="0"/>
              <a:t>Total:</a:t>
            </a:r>
            <a:r>
              <a:rPr lang="zh-CN" altLang="en-US" dirty="0"/>
              <a:t> </a:t>
            </a:r>
            <a:r>
              <a:rPr lang="en-US" altLang="zh-CN" dirty="0"/>
              <a:t>202</a:t>
            </a:r>
          </a:p>
          <a:p>
            <a:r>
              <a:rPr lang="en-US" altLang="zh-CN" dirty="0"/>
              <a:t>Trademark law revisions imposes liability for “intentionally” providing “conveniences” for infringers (Art. 57) (2013 rev.)</a:t>
            </a:r>
          </a:p>
          <a:p>
            <a:pPr lvl="1"/>
            <a:r>
              <a:rPr lang="en-US" altLang="zh-CN" dirty="0"/>
              <a:t>Silk Market and other cases: landlord secondary liability for infringing acts of tenant/failed effort to extent to advertisers on websites distributing piratical goods.</a:t>
            </a:r>
          </a:p>
          <a:p>
            <a:r>
              <a:rPr lang="en-US" altLang="zh-CN" dirty="0"/>
              <a:t>Half</a:t>
            </a:r>
            <a:r>
              <a:rPr lang="zh-CN" altLang="en-US" dirty="0"/>
              <a:t> </a:t>
            </a:r>
            <a:r>
              <a:rPr lang="en-US" altLang="zh-CN" dirty="0"/>
              <a:t>of</a:t>
            </a:r>
            <a:r>
              <a:rPr lang="zh-CN" altLang="en-US" dirty="0"/>
              <a:t> </a:t>
            </a:r>
            <a:r>
              <a:rPr lang="en-US" altLang="zh-CN" dirty="0"/>
              <a:t>the</a:t>
            </a:r>
            <a:r>
              <a:rPr lang="zh-CN" altLang="en-US" dirty="0"/>
              <a:t> </a:t>
            </a:r>
            <a:r>
              <a:rPr lang="en-US" altLang="zh-CN" dirty="0"/>
              <a:t>trade fair cases</a:t>
            </a:r>
            <a:r>
              <a:rPr lang="zh-CN" altLang="en-US" dirty="0"/>
              <a:t> </a:t>
            </a:r>
            <a:r>
              <a:rPr lang="en-US" altLang="zh-CN" dirty="0"/>
              <a:t>have</a:t>
            </a:r>
            <a:r>
              <a:rPr lang="zh-CN" altLang="en-US" dirty="0"/>
              <a:t> </a:t>
            </a:r>
            <a:r>
              <a:rPr lang="en-US" altLang="zh-CN" dirty="0"/>
              <a:t>the</a:t>
            </a:r>
            <a:r>
              <a:rPr lang="zh-CN" altLang="en-US" dirty="0"/>
              <a:t> </a:t>
            </a:r>
            <a:r>
              <a:rPr lang="en-US" altLang="zh-CN" dirty="0"/>
              <a:t>Trademark</a:t>
            </a:r>
            <a:r>
              <a:rPr lang="zh-CN" altLang="en-US" dirty="0"/>
              <a:t> </a:t>
            </a:r>
            <a:r>
              <a:rPr lang="en-US" altLang="zh-CN" dirty="0"/>
              <a:t>Office</a:t>
            </a:r>
            <a:r>
              <a:rPr lang="zh-CN" altLang="en-US" dirty="0"/>
              <a:t> </a:t>
            </a:r>
            <a:r>
              <a:rPr lang="en-US" altLang="zh-CN" dirty="0"/>
              <a:t>listed</a:t>
            </a:r>
            <a:r>
              <a:rPr lang="zh-CN" altLang="en-US" dirty="0"/>
              <a:t> </a:t>
            </a:r>
            <a:r>
              <a:rPr lang="en-US" altLang="zh-CN" dirty="0"/>
              <a:t>as</a:t>
            </a:r>
            <a:r>
              <a:rPr lang="zh-CN" altLang="en-US" dirty="0"/>
              <a:t> </a:t>
            </a:r>
            <a:r>
              <a:rPr lang="en-US" altLang="zh-CN" dirty="0"/>
              <a:t>a</a:t>
            </a:r>
            <a:r>
              <a:rPr lang="zh-CN" altLang="en-US" dirty="0"/>
              <a:t> </a:t>
            </a:r>
            <a:r>
              <a:rPr lang="en-US" altLang="zh-CN" dirty="0"/>
              <a:t>defendant</a:t>
            </a:r>
            <a:r>
              <a:rPr lang="zh-CN" altLang="en-US" dirty="0"/>
              <a:t> </a:t>
            </a:r>
            <a:r>
              <a:rPr lang="en-US" altLang="zh-CN" dirty="0"/>
              <a:t>(93) – “invalidity” actions.</a:t>
            </a:r>
          </a:p>
          <a:p>
            <a:r>
              <a:rPr lang="en-US" altLang="zh-CN" dirty="0"/>
              <a:t>These</a:t>
            </a:r>
            <a:r>
              <a:rPr lang="zh-CN" altLang="en-US" dirty="0"/>
              <a:t> </a:t>
            </a:r>
            <a:r>
              <a:rPr lang="en-US" altLang="zh-CN" dirty="0"/>
              <a:t>cases</a:t>
            </a:r>
            <a:r>
              <a:rPr lang="zh-CN" altLang="en-US" dirty="0"/>
              <a:t> </a:t>
            </a:r>
            <a:r>
              <a:rPr lang="en-US" altLang="zh-CN" dirty="0"/>
              <a:t>involve:</a:t>
            </a:r>
          </a:p>
          <a:p>
            <a:pPr lvl="1"/>
            <a:r>
              <a:rPr lang="en-US" altLang="zh-CN" dirty="0"/>
              <a:t>Plaintiff’s</a:t>
            </a:r>
            <a:r>
              <a:rPr lang="zh-CN" altLang="en-US" dirty="0"/>
              <a:t> </a:t>
            </a:r>
            <a:r>
              <a:rPr lang="en-US" altLang="zh-CN" dirty="0"/>
              <a:t>trademark</a:t>
            </a:r>
            <a:r>
              <a:rPr lang="zh-CN" altLang="en-US" dirty="0"/>
              <a:t> </a:t>
            </a:r>
            <a:r>
              <a:rPr lang="en-US" altLang="zh-CN" dirty="0"/>
              <a:t>being</a:t>
            </a:r>
            <a:r>
              <a:rPr lang="zh-CN" altLang="en-US" dirty="0"/>
              <a:t> </a:t>
            </a:r>
            <a:r>
              <a:rPr lang="en-US" altLang="zh-CN" dirty="0"/>
              <a:t>invalidated</a:t>
            </a:r>
            <a:r>
              <a:rPr lang="zh-CN" altLang="en-US" dirty="0"/>
              <a:t> </a:t>
            </a:r>
            <a:r>
              <a:rPr lang="en-US" altLang="zh-CN" dirty="0"/>
              <a:t>by</a:t>
            </a:r>
            <a:r>
              <a:rPr lang="zh-CN" altLang="en-US" dirty="0"/>
              <a:t> </a:t>
            </a:r>
            <a:r>
              <a:rPr lang="en-US" altLang="zh-CN" dirty="0"/>
              <a:t>the</a:t>
            </a:r>
            <a:r>
              <a:rPr lang="zh-CN" altLang="en-US" dirty="0"/>
              <a:t> </a:t>
            </a:r>
            <a:r>
              <a:rPr lang="en-US" altLang="zh-CN" dirty="0"/>
              <a:t>trademark</a:t>
            </a:r>
            <a:r>
              <a:rPr lang="zh-CN" altLang="en-US" dirty="0"/>
              <a:t> </a:t>
            </a:r>
            <a:r>
              <a:rPr lang="en-US" altLang="zh-CN" dirty="0"/>
              <a:t>office</a:t>
            </a:r>
            <a:r>
              <a:rPr lang="zh-CN" altLang="en-US" dirty="0"/>
              <a:t> </a:t>
            </a:r>
            <a:r>
              <a:rPr lang="en-US" altLang="zh-CN" dirty="0"/>
              <a:t>due</a:t>
            </a:r>
            <a:r>
              <a:rPr lang="zh-CN" altLang="en-US" dirty="0"/>
              <a:t> </a:t>
            </a:r>
            <a:r>
              <a:rPr lang="en-US" altLang="zh-CN" dirty="0"/>
              <a:t>to</a:t>
            </a:r>
            <a:r>
              <a:rPr lang="zh-CN" altLang="en-US" dirty="0"/>
              <a:t> </a:t>
            </a:r>
            <a:r>
              <a:rPr lang="en-US" altLang="zh-CN" dirty="0"/>
              <a:t>“non-use”</a:t>
            </a:r>
          </a:p>
          <a:p>
            <a:pPr lvl="1"/>
            <a:r>
              <a:rPr lang="en-US" altLang="zh-CN" dirty="0"/>
              <a:t>Plaintiff</a:t>
            </a:r>
            <a:r>
              <a:rPr lang="zh-CN" altLang="en-US" dirty="0"/>
              <a:t> </a:t>
            </a:r>
            <a:r>
              <a:rPr lang="en-US" altLang="zh-CN" dirty="0"/>
              <a:t>showing</a:t>
            </a:r>
            <a:r>
              <a:rPr lang="zh-CN" altLang="en-US" dirty="0"/>
              <a:t> </a:t>
            </a:r>
            <a:r>
              <a:rPr lang="en-US" altLang="zh-CN" dirty="0"/>
              <a:t>evidence</a:t>
            </a:r>
            <a:r>
              <a:rPr lang="zh-CN" altLang="en-US" dirty="0"/>
              <a:t> </a:t>
            </a:r>
            <a:r>
              <a:rPr lang="en-US" altLang="zh-CN" dirty="0"/>
              <a:t>that</a:t>
            </a:r>
            <a:r>
              <a:rPr lang="zh-CN" altLang="en-US" dirty="0"/>
              <a:t> </a:t>
            </a:r>
            <a:r>
              <a:rPr lang="en-US" altLang="zh-CN" dirty="0"/>
              <a:t>they</a:t>
            </a:r>
            <a:r>
              <a:rPr lang="zh-CN" altLang="en-US" dirty="0"/>
              <a:t> </a:t>
            </a:r>
            <a:r>
              <a:rPr lang="en-US" altLang="zh-CN" dirty="0"/>
              <a:t>have</a:t>
            </a:r>
            <a:r>
              <a:rPr lang="zh-CN" altLang="en-US" dirty="0"/>
              <a:t> </a:t>
            </a:r>
            <a:r>
              <a:rPr lang="en-US" altLang="zh-CN" dirty="0"/>
              <a:t>used</a:t>
            </a:r>
            <a:r>
              <a:rPr lang="zh-CN" altLang="en-US" dirty="0"/>
              <a:t> </a:t>
            </a:r>
            <a:r>
              <a:rPr lang="en-US" altLang="zh-CN" dirty="0"/>
              <a:t>their</a:t>
            </a:r>
            <a:r>
              <a:rPr lang="zh-CN" altLang="en-US" dirty="0"/>
              <a:t> </a:t>
            </a:r>
            <a:r>
              <a:rPr lang="en-US" altLang="zh-CN" dirty="0"/>
              <a:t>trademarks</a:t>
            </a:r>
            <a:r>
              <a:rPr lang="zh-CN" altLang="en-US" dirty="0"/>
              <a:t> </a:t>
            </a:r>
            <a:r>
              <a:rPr lang="en-US" altLang="zh-CN" dirty="0"/>
              <a:t>in</a:t>
            </a:r>
            <a:r>
              <a:rPr lang="zh-CN" altLang="en-US" dirty="0"/>
              <a:t> </a:t>
            </a:r>
            <a:r>
              <a:rPr lang="en-US" altLang="zh-CN" dirty="0"/>
              <a:t>the</a:t>
            </a:r>
            <a:r>
              <a:rPr lang="zh-CN" altLang="en-US" dirty="0"/>
              <a:t> </a:t>
            </a:r>
            <a:r>
              <a:rPr lang="en-US" altLang="zh-CN" dirty="0"/>
              <a:t>Canton</a:t>
            </a:r>
            <a:r>
              <a:rPr lang="zh-CN" altLang="en-US" dirty="0"/>
              <a:t> </a:t>
            </a:r>
            <a:r>
              <a:rPr lang="en-US" altLang="zh-CN" dirty="0"/>
              <a:t>Trade</a:t>
            </a:r>
            <a:r>
              <a:rPr lang="zh-CN" altLang="en-US" dirty="0"/>
              <a:t> </a:t>
            </a:r>
            <a:r>
              <a:rPr lang="en-US" altLang="zh-CN" dirty="0"/>
              <a:t>Fair,</a:t>
            </a:r>
            <a:r>
              <a:rPr lang="zh-CN" altLang="en-US" dirty="0"/>
              <a:t> </a:t>
            </a:r>
            <a:r>
              <a:rPr lang="en-US" altLang="zh-CN" dirty="0"/>
              <a:t>i.e.,</a:t>
            </a:r>
            <a:r>
              <a:rPr lang="zh-CN" altLang="en-US" dirty="0"/>
              <a:t> </a:t>
            </a:r>
            <a:r>
              <a:rPr lang="en-US" altLang="zh-CN" dirty="0"/>
              <a:t>for use in commerce</a:t>
            </a:r>
          </a:p>
          <a:p>
            <a:pPr lvl="2"/>
            <a:r>
              <a:rPr lang="en-US" altLang="zh-CN" dirty="0"/>
              <a:t>Generally use for export constitutes use in commerce for purposes of maintaining TM registration, but may not constitute infringement under Chinese TM law.</a:t>
            </a:r>
          </a:p>
          <a:p>
            <a:pPr lvl="1"/>
            <a:r>
              <a:rPr lang="en-US" altLang="zh-CN" dirty="0"/>
              <a:t>Therefore,</a:t>
            </a:r>
            <a:r>
              <a:rPr lang="zh-CN" altLang="en-US" dirty="0"/>
              <a:t> </a:t>
            </a:r>
            <a:r>
              <a:rPr lang="en-US" altLang="zh-CN" dirty="0"/>
              <a:t>the</a:t>
            </a:r>
            <a:r>
              <a:rPr lang="zh-CN" altLang="en-US" dirty="0"/>
              <a:t> </a:t>
            </a:r>
            <a:r>
              <a:rPr lang="en-US" altLang="zh-CN" dirty="0"/>
              <a:t>non-use</a:t>
            </a:r>
            <a:r>
              <a:rPr lang="zh-CN" altLang="en-US" dirty="0"/>
              <a:t> </a:t>
            </a:r>
            <a:r>
              <a:rPr lang="en-US" altLang="zh-CN" dirty="0"/>
              <a:t>allegation</a:t>
            </a:r>
            <a:r>
              <a:rPr lang="zh-CN" altLang="en-US" dirty="0"/>
              <a:t> </a:t>
            </a:r>
            <a:r>
              <a:rPr lang="en-US" altLang="zh-CN" dirty="0"/>
              <a:t>is</a:t>
            </a:r>
            <a:r>
              <a:rPr lang="zh-CN" altLang="en-US" dirty="0"/>
              <a:t> </a:t>
            </a:r>
            <a:r>
              <a:rPr lang="en-US" altLang="zh-CN" dirty="0"/>
              <a:t>rejected by the courts.</a:t>
            </a:r>
          </a:p>
          <a:p>
            <a:r>
              <a:rPr lang="en-US" altLang="zh-CN" dirty="0"/>
              <a:t>No</a:t>
            </a:r>
            <a:r>
              <a:rPr lang="zh-CN" altLang="en-US" dirty="0"/>
              <a:t> </a:t>
            </a:r>
            <a:r>
              <a:rPr lang="en-US" altLang="zh-CN" dirty="0"/>
              <a:t>case</a:t>
            </a:r>
            <a:r>
              <a:rPr lang="zh-CN" altLang="en-US" dirty="0"/>
              <a:t> </a:t>
            </a:r>
            <a:r>
              <a:rPr lang="en-US" altLang="zh-CN" dirty="0"/>
              <a:t>found</a:t>
            </a:r>
            <a:r>
              <a:rPr lang="zh-CN" altLang="en-US" dirty="0"/>
              <a:t> </a:t>
            </a:r>
            <a:r>
              <a:rPr lang="en-US" altLang="zh-CN" dirty="0"/>
              <a:t>thus</a:t>
            </a:r>
            <a:r>
              <a:rPr lang="zh-CN" altLang="en-US" dirty="0"/>
              <a:t> </a:t>
            </a:r>
            <a:r>
              <a:rPr lang="en-US" altLang="zh-CN" dirty="0"/>
              <a:t>far</a:t>
            </a:r>
            <a:r>
              <a:rPr lang="zh-CN" altLang="en-US" dirty="0"/>
              <a:t> </a:t>
            </a:r>
            <a:r>
              <a:rPr lang="en-US" altLang="zh-CN" dirty="0"/>
              <a:t>that</a:t>
            </a:r>
            <a:r>
              <a:rPr lang="zh-CN" altLang="en-US" dirty="0"/>
              <a:t> </a:t>
            </a:r>
            <a:r>
              <a:rPr lang="en-US" altLang="zh-CN" dirty="0"/>
              <a:t>held</a:t>
            </a:r>
            <a:r>
              <a:rPr lang="zh-CN" altLang="en-US" dirty="0"/>
              <a:t> </a:t>
            </a:r>
            <a:r>
              <a:rPr lang="en-US" altLang="zh-CN" dirty="0"/>
              <a:t>sponsor</a:t>
            </a:r>
            <a:r>
              <a:rPr lang="zh-CN" altLang="en-US" dirty="0"/>
              <a:t> </a:t>
            </a:r>
            <a:r>
              <a:rPr lang="en-US" altLang="zh-CN" dirty="0"/>
              <a:t>liable for infringement</a:t>
            </a:r>
          </a:p>
          <a:p>
            <a:endParaRPr lang="en-US" dirty="0"/>
          </a:p>
        </p:txBody>
      </p:sp>
      <p:sp>
        <p:nvSpPr>
          <p:cNvPr id="3" name="Title 2"/>
          <p:cNvSpPr>
            <a:spLocks noGrp="1"/>
          </p:cNvSpPr>
          <p:nvPr>
            <p:ph type="title"/>
          </p:nvPr>
        </p:nvSpPr>
        <p:spPr/>
        <p:txBody>
          <a:bodyPr/>
          <a:lstStyle/>
          <a:p>
            <a:r>
              <a:rPr lang="en-US" altLang="zh-CN" dirty="0"/>
              <a:t>Trademark</a:t>
            </a:r>
            <a:r>
              <a:rPr lang="zh-CN" altLang="en-US" dirty="0"/>
              <a:t> </a:t>
            </a:r>
            <a:r>
              <a:rPr lang="en-US" altLang="zh-CN" dirty="0"/>
              <a:t>Cases</a:t>
            </a:r>
            <a:endParaRPr lang="en-US" dirty="0"/>
          </a:p>
        </p:txBody>
      </p:sp>
      <p:graphicFrame>
        <p:nvGraphicFramePr>
          <p:cNvPr id="4" name="Object 2">
            <a:extLst>
              <a:ext uri="{FF2B5EF4-FFF2-40B4-BE49-F238E27FC236}">
                <a16:creationId xmlns:a16="http://schemas.microsoft.com/office/drawing/2014/main" id="{90DEDEE2-0341-42C4-8EFC-63E66B2AC90F}"/>
              </a:ext>
            </a:extLst>
          </p:cNvPr>
          <p:cNvGraphicFramePr>
            <a:graphicFrameLocks noChangeAspect="1"/>
          </p:cNvGraphicFramePr>
          <p:nvPr>
            <p:extLst>
              <p:ext uri="{D42A27DB-BD31-4B8C-83A1-F6EECF244321}">
                <p14:modId xmlns:p14="http://schemas.microsoft.com/office/powerpoint/2010/main" val="318941757"/>
              </p:ext>
            </p:extLst>
          </p:nvPr>
        </p:nvGraphicFramePr>
        <p:xfrm>
          <a:off x="5635658" y="0"/>
          <a:ext cx="2666513" cy="1988457"/>
        </p:xfrm>
        <a:graphic>
          <a:graphicData uri="http://schemas.openxmlformats.org/presentationml/2006/ole">
            <mc:AlternateContent xmlns:mc="http://schemas.openxmlformats.org/markup-compatibility/2006">
              <mc:Choice xmlns:v="urn:schemas-microsoft-com:vml" Requires="v">
                <p:oleObj spid="_x0000_s3083" name="Bitmap Image" r:id="rId3" imgW="3333600" imgH="2486160" progId="Paint.Picture">
                  <p:embed/>
                </p:oleObj>
              </mc:Choice>
              <mc:Fallback>
                <p:oleObj name="Bitmap Image" r:id="rId3" imgW="3333600" imgH="2486160" progId="Paint.Picture">
                  <p:embed/>
                  <p:pic>
                    <p:nvPicPr>
                      <p:cNvPr id="0" name=""/>
                      <p:cNvPicPr>
                        <a:picLocks noChangeAspect="1" noChangeArrowheads="1"/>
                      </p:cNvPicPr>
                      <p:nvPr/>
                    </p:nvPicPr>
                    <p:blipFill>
                      <a:blip r:embed="rId4"/>
                      <a:srcRect/>
                      <a:stretch>
                        <a:fillRect/>
                      </a:stretch>
                    </p:blipFill>
                    <p:spPr bwMode="auto">
                      <a:xfrm>
                        <a:off x="5635658" y="0"/>
                        <a:ext cx="2666513" cy="1988457"/>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63371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Civil Procedure Law (2007) provides greater availability of provisional measures; (b) Article 70 of Patent Law (2008), includes “offers for sale” as infringing acts; (c)Article 9 of Tort Law (2009): One who abets or assists another person in committing a tort shall be liable jointly and severally with the </a:t>
            </a:r>
            <a:r>
              <a:rPr lang="en-US" dirty="0" err="1"/>
              <a:t>tortfeasor</a:t>
            </a:r>
            <a:r>
              <a:rPr lang="en-US" dirty="0"/>
              <a:t>.</a:t>
            </a:r>
          </a:p>
          <a:p>
            <a:endParaRPr lang="en-US" dirty="0"/>
          </a:p>
        </p:txBody>
      </p:sp>
      <p:sp>
        <p:nvSpPr>
          <p:cNvPr id="3" name="Title 2"/>
          <p:cNvSpPr>
            <a:spLocks noGrp="1"/>
          </p:cNvSpPr>
          <p:nvPr>
            <p:ph type="title"/>
          </p:nvPr>
        </p:nvSpPr>
        <p:spPr/>
        <p:txBody>
          <a:bodyPr/>
          <a:lstStyle/>
          <a:p>
            <a:r>
              <a:rPr lang="en-US" altLang="zh-CN" dirty="0"/>
              <a:t>Patent</a:t>
            </a:r>
            <a:r>
              <a:rPr lang="zh-CN" altLang="en-US" dirty="0"/>
              <a:t> </a:t>
            </a:r>
            <a:r>
              <a:rPr lang="en-US" altLang="zh-CN" dirty="0"/>
              <a:t>Cases</a:t>
            </a:r>
            <a:r>
              <a:rPr lang="zh-CN" altLang="en-US" dirty="0"/>
              <a:t> </a:t>
            </a:r>
            <a:r>
              <a:rPr lang="en-US" altLang="zh-CN" dirty="0"/>
              <a:t>that</a:t>
            </a:r>
            <a:r>
              <a:rPr lang="zh-CN" altLang="en-US" dirty="0"/>
              <a:t> </a:t>
            </a:r>
            <a:r>
              <a:rPr lang="en-US" altLang="zh-CN" dirty="0"/>
              <a:t>Involve</a:t>
            </a:r>
            <a:r>
              <a:rPr lang="zh-CN" altLang="en-US" dirty="0"/>
              <a:t> </a:t>
            </a:r>
            <a:r>
              <a:rPr lang="en-US" altLang="zh-CN" dirty="0"/>
              <a:t>Sponsor</a:t>
            </a:r>
            <a:r>
              <a:rPr lang="zh-CN" altLang="en-US" dirty="0"/>
              <a:t> </a:t>
            </a:r>
            <a:r>
              <a:rPr lang="en-US" altLang="zh-CN" dirty="0"/>
              <a:t>Liability</a:t>
            </a:r>
            <a:endParaRPr lang="en-US" dirty="0"/>
          </a:p>
        </p:txBody>
      </p:sp>
    </p:spTree>
    <p:extLst>
      <p:ext uri="{BB962C8B-B14F-4D97-AF65-F5344CB8AC3E}">
        <p14:creationId xmlns:p14="http://schemas.microsoft.com/office/powerpoint/2010/main" val="563231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44293546"/>
              </p:ext>
            </p:extLst>
          </p:nvPr>
        </p:nvGraphicFramePr>
        <p:xfrm>
          <a:off x="460413" y="380671"/>
          <a:ext cx="8233644" cy="3683330"/>
        </p:xfrm>
        <a:graphic>
          <a:graphicData uri="http://schemas.openxmlformats.org/drawingml/2006/table">
            <a:tbl>
              <a:tblPr firstRow="1" bandRow="1">
                <a:tableStyleId>{5C22544A-7EE6-4342-B048-85BDC9FD1C3A}</a:tableStyleId>
              </a:tblPr>
              <a:tblGrid>
                <a:gridCol w="1372274">
                  <a:extLst>
                    <a:ext uri="{9D8B030D-6E8A-4147-A177-3AD203B41FA5}">
                      <a16:colId xmlns:a16="http://schemas.microsoft.com/office/drawing/2014/main" val="20000"/>
                    </a:ext>
                  </a:extLst>
                </a:gridCol>
                <a:gridCol w="1372274">
                  <a:extLst>
                    <a:ext uri="{9D8B030D-6E8A-4147-A177-3AD203B41FA5}">
                      <a16:colId xmlns:a16="http://schemas.microsoft.com/office/drawing/2014/main" val="20001"/>
                    </a:ext>
                  </a:extLst>
                </a:gridCol>
                <a:gridCol w="1372274">
                  <a:extLst>
                    <a:ext uri="{9D8B030D-6E8A-4147-A177-3AD203B41FA5}">
                      <a16:colId xmlns:a16="http://schemas.microsoft.com/office/drawing/2014/main" val="20002"/>
                    </a:ext>
                  </a:extLst>
                </a:gridCol>
                <a:gridCol w="1372274">
                  <a:extLst>
                    <a:ext uri="{9D8B030D-6E8A-4147-A177-3AD203B41FA5}">
                      <a16:colId xmlns:a16="http://schemas.microsoft.com/office/drawing/2014/main" val="20003"/>
                    </a:ext>
                  </a:extLst>
                </a:gridCol>
                <a:gridCol w="1372274">
                  <a:extLst>
                    <a:ext uri="{9D8B030D-6E8A-4147-A177-3AD203B41FA5}">
                      <a16:colId xmlns:a16="http://schemas.microsoft.com/office/drawing/2014/main" val="20004"/>
                    </a:ext>
                  </a:extLst>
                </a:gridCol>
                <a:gridCol w="1372274">
                  <a:extLst>
                    <a:ext uri="{9D8B030D-6E8A-4147-A177-3AD203B41FA5}">
                      <a16:colId xmlns:a16="http://schemas.microsoft.com/office/drawing/2014/main" val="20005"/>
                    </a:ext>
                  </a:extLst>
                </a:gridCol>
              </a:tblGrid>
              <a:tr h="783686">
                <a:tc>
                  <a:txBody>
                    <a:bodyPr/>
                    <a:lstStyle/>
                    <a:p>
                      <a:endParaRPr lang="en-US" sz="1400" dirty="0"/>
                    </a:p>
                  </a:txBody>
                  <a:tcPr marL="68580" marR="68580" marT="34290" marB="34290"/>
                </a:tc>
                <a:tc>
                  <a:txBody>
                    <a:bodyPr/>
                    <a:lstStyle/>
                    <a:p>
                      <a:r>
                        <a:rPr lang="en-US" altLang="zh-CN" sz="1400" dirty="0"/>
                        <a:t>(2017)</a:t>
                      </a:r>
                      <a:r>
                        <a:rPr lang="zh-CN" altLang="en-US" sz="1400" dirty="0"/>
                        <a:t> </a:t>
                      </a:r>
                      <a:r>
                        <a:rPr lang="en-US" altLang="zh-CN" sz="1400" dirty="0"/>
                        <a:t>Hu</a:t>
                      </a:r>
                      <a:r>
                        <a:rPr lang="zh-CN" altLang="en-US" sz="1400" dirty="0"/>
                        <a:t> </a:t>
                      </a:r>
                      <a:r>
                        <a:rPr lang="en-US" altLang="zh-CN" sz="1400" dirty="0"/>
                        <a:t>73</a:t>
                      </a:r>
                      <a:r>
                        <a:rPr lang="zh-CN" altLang="en-US" sz="1400" dirty="0"/>
                        <a:t> </a:t>
                      </a:r>
                      <a:r>
                        <a:rPr lang="en-US" altLang="zh-CN" sz="1400" dirty="0"/>
                        <a:t>Min</a:t>
                      </a:r>
                      <a:r>
                        <a:rPr lang="zh-CN" altLang="en-US" sz="1400" dirty="0"/>
                        <a:t> </a:t>
                      </a:r>
                      <a:r>
                        <a:rPr lang="en-US" altLang="zh-CN" sz="1400" dirty="0"/>
                        <a:t>Chu</a:t>
                      </a:r>
                      <a:r>
                        <a:rPr lang="zh-CN" altLang="en-US" sz="1400" dirty="0"/>
                        <a:t> </a:t>
                      </a:r>
                      <a:r>
                        <a:rPr lang="en-US" altLang="zh-CN" sz="1400" dirty="0" err="1"/>
                        <a:t>Zi</a:t>
                      </a:r>
                      <a:r>
                        <a:rPr lang="zh-CN" altLang="en-US" sz="1400" dirty="0"/>
                        <a:t> </a:t>
                      </a:r>
                      <a:r>
                        <a:rPr lang="en-US" altLang="zh-CN" sz="1400" dirty="0"/>
                        <a:t>No.</a:t>
                      </a:r>
                      <a:r>
                        <a:rPr lang="zh-CN" altLang="en-US" sz="1400" baseline="0" dirty="0"/>
                        <a:t> </a:t>
                      </a:r>
                      <a:r>
                        <a:rPr lang="en-US" altLang="zh-CN" sz="1400" baseline="0" dirty="0"/>
                        <a:t>503</a:t>
                      </a:r>
                      <a:r>
                        <a:rPr lang="en-US" altLang="zh-CN" sz="1400" baseline="30000" dirty="0"/>
                        <a:t>1</a:t>
                      </a:r>
                      <a:endParaRPr lang="en-US" sz="1400" baseline="30000" dirty="0"/>
                    </a:p>
                  </a:txBody>
                  <a:tcPr marL="68580" marR="68580" marT="34290" marB="34290"/>
                </a:tc>
                <a:tc>
                  <a:txBody>
                    <a:bodyPr/>
                    <a:lstStyle/>
                    <a:p>
                      <a:r>
                        <a:rPr lang="en-US" altLang="zh-CN" sz="1400" dirty="0"/>
                        <a:t>(2016)</a:t>
                      </a:r>
                      <a:r>
                        <a:rPr lang="zh-CN" altLang="en-US" sz="1400" dirty="0"/>
                        <a:t> </a:t>
                      </a:r>
                      <a:r>
                        <a:rPr lang="en-US" altLang="zh-CN" sz="1400" dirty="0"/>
                        <a:t>Jing</a:t>
                      </a:r>
                      <a:r>
                        <a:rPr lang="zh-CN" altLang="en-US" sz="1400" dirty="0"/>
                        <a:t> </a:t>
                      </a:r>
                      <a:r>
                        <a:rPr lang="en-US" altLang="zh-CN" sz="1400" dirty="0" err="1"/>
                        <a:t>Zhi</a:t>
                      </a:r>
                      <a:r>
                        <a:rPr lang="zh-CN" altLang="en-US" sz="1400" dirty="0"/>
                        <a:t> </a:t>
                      </a:r>
                      <a:r>
                        <a:rPr lang="en-US" altLang="zh-CN" sz="1400" dirty="0"/>
                        <a:t>Min</a:t>
                      </a:r>
                      <a:r>
                        <a:rPr lang="zh-CN" altLang="en-US" sz="1400" dirty="0"/>
                        <a:t> </a:t>
                      </a:r>
                      <a:r>
                        <a:rPr lang="en-US" altLang="zh-CN" sz="1400" dirty="0"/>
                        <a:t>Chu</a:t>
                      </a:r>
                      <a:r>
                        <a:rPr lang="zh-CN" altLang="en-US" sz="1400" dirty="0"/>
                        <a:t> </a:t>
                      </a:r>
                      <a:r>
                        <a:rPr lang="en-US" altLang="zh-CN" sz="1400" dirty="0" err="1"/>
                        <a:t>Zi</a:t>
                      </a:r>
                      <a:r>
                        <a:rPr lang="zh-CN" altLang="en-US" sz="1400" dirty="0"/>
                        <a:t> </a:t>
                      </a:r>
                      <a:r>
                        <a:rPr lang="en-US" altLang="zh-CN" sz="1400" dirty="0"/>
                        <a:t>No.</a:t>
                      </a:r>
                      <a:r>
                        <a:rPr lang="zh-CN" altLang="en-US" sz="1400" dirty="0"/>
                        <a:t> </a:t>
                      </a:r>
                      <a:r>
                        <a:rPr lang="en-US" altLang="zh-CN" sz="1400" dirty="0"/>
                        <a:t>907</a:t>
                      </a:r>
                      <a:r>
                        <a:rPr lang="en-US" altLang="zh-CN" sz="1400" baseline="30000" dirty="0"/>
                        <a:t>2</a:t>
                      </a:r>
                      <a:endParaRPr lang="en-US" sz="1400" baseline="30000" dirty="0"/>
                    </a:p>
                  </a:txBody>
                  <a:tcPr marL="68580" marR="68580" marT="34290" marB="34290"/>
                </a:tc>
                <a:tc>
                  <a:txBody>
                    <a:bodyPr/>
                    <a:lstStyle/>
                    <a:p>
                      <a:r>
                        <a:rPr lang="en-US" altLang="zh-CN" sz="1400" dirty="0"/>
                        <a:t>(2011)</a:t>
                      </a:r>
                      <a:r>
                        <a:rPr lang="zh-CN" altLang="en-US" sz="1400" dirty="0"/>
                        <a:t> </a:t>
                      </a:r>
                      <a:r>
                        <a:rPr lang="en-US" altLang="zh-CN" sz="1400" dirty="0" err="1"/>
                        <a:t>Er</a:t>
                      </a:r>
                      <a:r>
                        <a:rPr lang="zh-CN" altLang="en-US" sz="1400" dirty="0"/>
                        <a:t> </a:t>
                      </a:r>
                      <a:r>
                        <a:rPr lang="en-US" altLang="zh-CN" sz="1400" dirty="0" err="1"/>
                        <a:t>Zhong</a:t>
                      </a:r>
                      <a:r>
                        <a:rPr lang="zh-CN" altLang="en-US" sz="1400" dirty="0"/>
                        <a:t> </a:t>
                      </a:r>
                      <a:r>
                        <a:rPr lang="en-US" altLang="zh-CN" sz="1400" dirty="0"/>
                        <a:t>Min</a:t>
                      </a:r>
                      <a:r>
                        <a:rPr lang="zh-CN" altLang="en-US" sz="1400" dirty="0"/>
                        <a:t> </a:t>
                      </a:r>
                      <a:r>
                        <a:rPr lang="en-US" altLang="zh-CN" sz="1400" dirty="0"/>
                        <a:t>Chu</a:t>
                      </a:r>
                      <a:r>
                        <a:rPr lang="zh-CN" altLang="en-US" sz="1400" dirty="0"/>
                        <a:t> </a:t>
                      </a:r>
                      <a:r>
                        <a:rPr lang="en-US" altLang="zh-CN" sz="1400" dirty="0" err="1"/>
                        <a:t>Zi</a:t>
                      </a:r>
                      <a:r>
                        <a:rPr lang="zh-CN" altLang="en-US" sz="1400" dirty="0"/>
                        <a:t> </a:t>
                      </a:r>
                      <a:r>
                        <a:rPr lang="en-US" altLang="zh-CN" sz="1400" dirty="0"/>
                        <a:t>No.</a:t>
                      </a:r>
                      <a:r>
                        <a:rPr lang="zh-CN" altLang="en-US" sz="1400" dirty="0"/>
                        <a:t> </a:t>
                      </a:r>
                      <a:r>
                        <a:rPr lang="en-US" altLang="zh-CN" sz="1400" dirty="0"/>
                        <a:t>10440</a:t>
                      </a:r>
                      <a:r>
                        <a:rPr lang="en-US" altLang="zh-CN" sz="1400" baseline="30000" dirty="0"/>
                        <a:t>3</a:t>
                      </a:r>
                      <a:endParaRPr lang="en-US" sz="1400" baseline="30000" dirty="0"/>
                    </a:p>
                  </a:txBody>
                  <a:tcPr marL="68580" marR="68580" marT="34290" marB="34290"/>
                </a:tc>
                <a:tc>
                  <a:txBody>
                    <a:bodyPr/>
                    <a:lstStyle/>
                    <a:p>
                      <a:r>
                        <a:rPr lang="en-US" altLang="zh-CN" sz="1400" dirty="0"/>
                        <a:t>(2015)</a:t>
                      </a:r>
                      <a:r>
                        <a:rPr lang="zh-CN" altLang="en-US" sz="1400" dirty="0"/>
                        <a:t> </a:t>
                      </a:r>
                      <a:r>
                        <a:rPr lang="en-US" altLang="zh-CN" sz="1400" dirty="0"/>
                        <a:t>Jing</a:t>
                      </a:r>
                      <a:r>
                        <a:rPr lang="zh-CN" altLang="en-US" sz="1400" dirty="0"/>
                        <a:t> </a:t>
                      </a:r>
                      <a:r>
                        <a:rPr lang="en-US" altLang="zh-CN" sz="1400" dirty="0" err="1"/>
                        <a:t>Zhi</a:t>
                      </a:r>
                      <a:r>
                        <a:rPr lang="zh-CN" altLang="en-US" sz="1400" dirty="0"/>
                        <a:t> </a:t>
                      </a:r>
                      <a:r>
                        <a:rPr lang="en-US" altLang="zh-CN" sz="1400" dirty="0"/>
                        <a:t>Min</a:t>
                      </a:r>
                      <a:r>
                        <a:rPr lang="zh-CN" altLang="en-US" sz="1400" dirty="0"/>
                        <a:t> </a:t>
                      </a:r>
                      <a:r>
                        <a:rPr lang="en-US" altLang="zh-CN" sz="1400" dirty="0"/>
                        <a:t>Chu</a:t>
                      </a:r>
                      <a:r>
                        <a:rPr lang="zh-CN" altLang="en-US" sz="1400" dirty="0"/>
                        <a:t> </a:t>
                      </a:r>
                      <a:r>
                        <a:rPr lang="en-US" altLang="zh-CN" sz="1400" dirty="0" err="1"/>
                        <a:t>Zi</a:t>
                      </a:r>
                      <a:r>
                        <a:rPr lang="zh-CN" altLang="en-US" sz="1400" dirty="0"/>
                        <a:t> </a:t>
                      </a:r>
                      <a:r>
                        <a:rPr lang="en-US" altLang="zh-CN" sz="1400" dirty="0"/>
                        <a:t>No.</a:t>
                      </a:r>
                      <a:r>
                        <a:rPr lang="zh-CN" altLang="en-US" sz="1400" dirty="0"/>
                        <a:t> </a:t>
                      </a:r>
                      <a:r>
                        <a:rPr lang="en-US" altLang="zh-CN" sz="1400" dirty="0"/>
                        <a:t>3</a:t>
                      </a:r>
                      <a:r>
                        <a:rPr lang="en-US" altLang="zh-CN" sz="1400" baseline="30000" dirty="0"/>
                        <a:t>4</a:t>
                      </a:r>
                      <a:endParaRPr lang="en-US" sz="1400" baseline="30000" dirty="0"/>
                    </a:p>
                  </a:txBody>
                  <a:tcPr marL="68580" marR="68580" marT="34290" marB="34290"/>
                </a:tc>
                <a:tc>
                  <a:txBody>
                    <a:bodyPr/>
                    <a:lstStyle/>
                    <a:p>
                      <a:r>
                        <a:rPr lang="en-US" altLang="zh-CN" sz="1400" dirty="0"/>
                        <a:t>(2013)</a:t>
                      </a:r>
                      <a:r>
                        <a:rPr lang="zh-CN" altLang="en-US" sz="1400" baseline="0" dirty="0"/>
                        <a:t> </a:t>
                      </a:r>
                      <a:r>
                        <a:rPr lang="en-US" altLang="zh-CN" sz="1400" baseline="0" dirty="0"/>
                        <a:t>Ning</a:t>
                      </a:r>
                      <a:r>
                        <a:rPr lang="zh-CN" altLang="en-US" sz="1400" baseline="0" dirty="0"/>
                        <a:t> </a:t>
                      </a:r>
                      <a:r>
                        <a:rPr lang="en-US" altLang="zh-CN" sz="1400" baseline="0" dirty="0" err="1"/>
                        <a:t>Zhi</a:t>
                      </a:r>
                      <a:r>
                        <a:rPr lang="zh-CN" altLang="en-US" sz="1400" baseline="0" dirty="0"/>
                        <a:t> </a:t>
                      </a:r>
                      <a:r>
                        <a:rPr lang="en-US" altLang="zh-CN" sz="1400" baseline="0" dirty="0"/>
                        <a:t>Min</a:t>
                      </a:r>
                      <a:r>
                        <a:rPr lang="zh-CN" altLang="en-US" sz="1400" baseline="0" dirty="0"/>
                        <a:t> </a:t>
                      </a:r>
                      <a:r>
                        <a:rPr lang="en-US" altLang="zh-CN" sz="1400" baseline="0" dirty="0"/>
                        <a:t>Chu</a:t>
                      </a:r>
                      <a:r>
                        <a:rPr lang="zh-CN" altLang="en-US" sz="1400" baseline="0" dirty="0"/>
                        <a:t> </a:t>
                      </a:r>
                      <a:r>
                        <a:rPr lang="en-US" altLang="zh-CN" sz="1400" baseline="0" dirty="0" err="1"/>
                        <a:t>Zi</a:t>
                      </a:r>
                      <a:r>
                        <a:rPr lang="zh-CN" altLang="en-US" sz="1400" baseline="0" dirty="0"/>
                        <a:t> </a:t>
                      </a:r>
                      <a:r>
                        <a:rPr lang="en-US" altLang="zh-CN" sz="1400" baseline="0" dirty="0"/>
                        <a:t>No.</a:t>
                      </a:r>
                      <a:r>
                        <a:rPr lang="zh-CN" altLang="en-US" sz="1400" baseline="0" dirty="0"/>
                        <a:t> </a:t>
                      </a:r>
                      <a:r>
                        <a:rPr lang="en-US" altLang="zh-CN" sz="1400" baseline="0" dirty="0"/>
                        <a:t>429</a:t>
                      </a:r>
                      <a:r>
                        <a:rPr lang="en-US" altLang="zh-CN" sz="1400" baseline="30000" dirty="0"/>
                        <a:t>5</a:t>
                      </a:r>
                      <a:endParaRPr lang="en-US" sz="1400" baseline="30000" dirty="0"/>
                    </a:p>
                  </a:txBody>
                  <a:tcPr marL="68580" marR="68580" marT="34290" marB="34290"/>
                </a:tc>
                <a:extLst>
                  <a:ext uri="{0D108BD9-81ED-4DB2-BD59-A6C34878D82A}">
                    <a16:rowId xmlns:a16="http://schemas.microsoft.com/office/drawing/2014/main" val="10000"/>
                  </a:ext>
                </a:extLst>
              </a:tr>
              <a:tr h="1018794">
                <a:tc>
                  <a:txBody>
                    <a:bodyPr/>
                    <a:lstStyle/>
                    <a:p>
                      <a:r>
                        <a:rPr lang="en-US" altLang="zh-CN" sz="1400" dirty="0"/>
                        <a:t>Sponsor’s</a:t>
                      </a:r>
                      <a:r>
                        <a:rPr lang="zh-CN" altLang="en-US" sz="1400" dirty="0"/>
                        <a:t> </a:t>
                      </a:r>
                      <a:r>
                        <a:rPr lang="en-US" altLang="zh-CN" sz="1400" dirty="0"/>
                        <a:t>Role</a:t>
                      </a:r>
                      <a:endParaRPr lang="en-US" sz="1400" dirty="0"/>
                    </a:p>
                  </a:txBody>
                  <a:tcPr marL="68580" marR="68580" marT="34290" marB="34290"/>
                </a:tc>
                <a:tc>
                  <a:txBody>
                    <a:bodyPr/>
                    <a:lstStyle/>
                    <a:p>
                      <a:r>
                        <a:rPr lang="en-US" altLang="zh-CN" sz="1400" dirty="0"/>
                        <a:t>Event</a:t>
                      </a:r>
                      <a:r>
                        <a:rPr lang="zh-CN" altLang="en-US" sz="1400" baseline="0" dirty="0"/>
                        <a:t> </a:t>
                      </a:r>
                      <a:r>
                        <a:rPr lang="en-US" altLang="zh-CN" sz="1400" baseline="0" dirty="0"/>
                        <a:t>Sponsor</a:t>
                      </a:r>
                      <a:endParaRPr lang="en-US" sz="1400" dirty="0"/>
                    </a:p>
                  </a:txBody>
                  <a:tcPr marL="68580" marR="68580" marT="34290" marB="34290"/>
                </a:tc>
                <a:tc>
                  <a:txBody>
                    <a:bodyPr/>
                    <a:lstStyle/>
                    <a:p>
                      <a:r>
                        <a:rPr lang="en-US" altLang="zh-CN" sz="1400" dirty="0"/>
                        <a:t>D1:</a:t>
                      </a:r>
                      <a:r>
                        <a:rPr lang="zh-CN" altLang="en-US" sz="1400" dirty="0"/>
                        <a:t> </a:t>
                      </a:r>
                      <a:r>
                        <a:rPr lang="en-US" altLang="zh-CN" sz="1400" dirty="0"/>
                        <a:t>Venue</a:t>
                      </a:r>
                      <a:r>
                        <a:rPr lang="zh-CN" altLang="en-US" sz="1400" dirty="0"/>
                        <a:t> </a:t>
                      </a:r>
                      <a:r>
                        <a:rPr lang="en-US" altLang="zh-CN" sz="1400" dirty="0"/>
                        <a:t>provider</a:t>
                      </a:r>
                      <a:r>
                        <a:rPr lang="zh-CN" altLang="en-US" sz="1400" dirty="0"/>
                        <a:t> </a:t>
                      </a:r>
                      <a:endParaRPr lang="en-US" altLang="zh-CN" sz="1400" dirty="0"/>
                    </a:p>
                    <a:p>
                      <a:r>
                        <a:rPr lang="en-US" altLang="zh-CN" sz="1400" dirty="0"/>
                        <a:t>D2:</a:t>
                      </a:r>
                      <a:r>
                        <a:rPr lang="zh-CN" altLang="en-US" sz="1400" dirty="0"/>
                        <a:t> </a:t>
                      </a:r>
                      <a:r>
                        <a:rPr lang="en-US" altLang="zh-CN" sz="1400" dirty="0"/>
                        <a:t>Event</a:t>
                      </a:r>
                      <a:r>
                        <a:rPr lang="zh-CN" altLang="en-US" sz="1400" dirty="0"/>
                        <a:t> </a:t>
                      </a:r>
                      <a:r>
                        <a:rPr lang="en-US" altLang="zh-CN" sz="1400" dirty="0"/>
                        <a:t>sponsor</a:t>
                      </a:r>
                      <a:endParaRPr lang="en-US" sz="1400" dirty="0"/>
                    </a:p>
                  </a:txBody>
                  <a:tcPr marL="68580" marR="68580" marT="34290" marB="34290"/>
                </a:tc>
                <a:tc>
                  <a:txBody>
                    <a:bodyPr/>
                    <a:lstStyle/>
                    <a:p>
                      <a:r>
                        <a:rPr lang="en-US" altLang="zh-CN" sz="1400" dirty="0"/>
                        <a:t>Venue</a:t>
                      </a:r>
                      <a:r>
                        <a:rPr lang="zh-CN" altLang="en-US" sz="1400" dirty="0"/>
                        <a:t> </a:t>
                      </a:r>
                      <a:r>
                        <a:rPr lang="en-US" altLang="zh-CN" sz="1400" dirty="0"/>
                        <a:t>Provider</a:t>
                      </a:r>
                      <a:r>
                        <a:rPr lang="zh-CN" altLang="en-US" sz="1400" dirty="0"/>
                        <a:t> </a:t>
                      </a:r>
                      <a:r>
                        <a:rPr lang="en-US" altLang="zh-CN" sz="1400" dirty="0"/>
                        <a:t>&amp;</a:t>
                      </a:r>
                      <a:r>
                        <a:rPr lang="zh-CN" altLang="en-US" sz="1400" dirty="0"/>
                        <a:t> </a:t>
                      </a:r>
                      <a:r>
                        <a:rPr lang="en-US" altLang="zh-CN" sz="1400" dirty="0"/>
                        <a:t>Management</a:t>
                      </a:r>
                      <a:endParaRPr lang="en-US" sz="1400" dirty="0"/>
                    </a:p>
                  </a:txBody>
                  <a:tcPr marL="68580" marR="68580" marT="34290" marB="34290"/>
                </a:tc>
                <a:tc>
                  <a:txBody>
                    <a:bodyPr/>
                    <a:lstStyle/>
                    <a:p>
                      <a:r>
                        <a:rPr lang="en-US" altLang="zh-CN" sz="1400" dirty="0"/>
                        <a:t>Venue</a:t>
                      </a:r>
                      <a:r>
                        <a:rPr lang="zh-CN" altLang="en-US" sz="1400" dirty="0"/>
                        <a:t> </a:t>
                      </a:r>
                      <a:r>
                        <a:rPr lang="en-US" altLang="zh-CN" sz="1400" dirty="0"/>
                        <a:t>Provider</a:t>
                      </a:r>
                      <a:endParaRPr lang="en-US" sz="1400" dirty="0"/>
                    </a:p>
                  </a:txBody>
                  <a:tcPr marL="68580" marR="68580" marT="34290" marB="34290"/>
                </a:tc>
                <a:tc>
                  <a:txBody>
                    <a:bodyPr/>
                    <a:lstStyle/>
                    <a:p>
                      <a:r>
                        <a:rPr lang="en-US" altLang="zh-CN" sz="1400" dirty="0"/>
                        <a:t>Venue</a:t>
                      </a:r>
                      <a:r>
                        <a:rPr lang="zh-CN" altLang="en-US" sz="1400" dirty="0"/>
                        <a:t> </a:t>
                      </a:r>
                      <a:r>
                        <a:rPr lang="en-US" altLang="zh-CN" sz="1400" dirty="0"/>
                        <a:t>Provider</a:t>
                      </a:r>
                      <a:endParaRPr lang="en-US" sz="1400" dirty="0"/>
                    </a:p>
                  </a:txBody>
                  <a:tcPr marL="68580" marR="68580" marT="34290" marB="34290"/>
                </a:tc>
                <a:extLst>
                  <a:ext uri="{0D108BD9-81ED-4DB2-BD59-A6C34878D82A}">
                    <a16:rowId xmlns:a16="http://schemas.microsoft.com/office/drawing/2014/main" val="10001"/>
                  </a:ext>
                </a:extLst>
              </a:tr>
              <a:tr h="313475">
                <a:tc>
                  <a:txBody>
                    <a:bodyPr/>
                    <a:lstStyle/>
                    <a:p>
                      <a:r>
                        <a:rPr lang="en-US" altLang="zh-CN" sz="1400" dirty="0"/>
                        <a:t>Type</a:t>
                      </a:r>
                      <a:r>
                        <a:rPr lang="zh-CN" altLang="en-US" sz="1400" baseline="0" dirty="0"/>
                        <a:t> </a:t>
                      </a:r>
                      <a:r>
                        <a:rPr lang="en-US" altLang="zh-CN" sz="1400" baseline="0" dirty="0"/>
                        <a:t>of</a:t>
                      </a:r>
                      <a:r>
                        <a:rPr lang="zh-CN" altLang="en-US" sz="1400" baseline="0" dirty="0"/>
                        <a:t> </a:t>
                      </a:r>
                      <a:r>
                        <a:rPr lang="en-US" altLang="zh-CN" sz="1400" baseline="0" dirty="0"/>
                        <a:t>Patent</a:t>
                      </a:r>
                    </a:p>
                  </a:txBody>
                  <a:tcPr marL="68580" marR="68580" marT="34290" marB="34290"/>
                </a:tc>
                <a:tc>
                  <a:txBody>
                    <a:bodyPr/>
                    <a:lstStyle/>
                    <a:p>
                      <a:r>
                        <a:rPr lang="en-US" altLang="zh-CN" sz="1400" dirty="0"/>
                        <a:t>Design</a:t>
                      </a:r>
                      <a:endParaRPr lang="en-US" sz="1400" dirty="0"/>
                    </a:p>
                  </a:txBody>
                  <a:tcPr marL="68580" marR="68580" marT="34290" marB="34290"/>
                </a:tc>
                <a:tc>
                  <a:txBody>
                    <a:bodyPr/>
                    <a:lstStyle/>
                    <a:p>
                      <a:r>
                        <a:rPr lang="en-US" altLang="zh-CN" sz="1400" dirty="0"/>
                        <a:t>UMP</a:t>
                      </a:r>
                      <a:endParaRPr lang="en-US" sz="1400" dirty="0"/>
                    </a:p>
                  </a:txBody>
                  <a:tcPr marL="68580" marR="68580" marT="34290" marB="34290"/>
                </a:tc>
                <a:tc>
                  <a:txBody>
                    <a:bodyPr/>
                    <a:lstStyle/>
                    <a:p>
                      <a:r>
                        <a:rPr lang="en-US" altLang="zh-CN" sz="1400" dirty="0"/>
                        <a:t>Invention</a:t>
                      </a:r>
                      <a:endParaRPr lang="en-US" sz="1400" dirty="0"/>
                    </a:p>
                  </a:txBody>
                  <a:tcPr marL="68580" marR="68580" marT="34290" marB="34290"/>
                </a:tc>
                <a:tc>
                  <a:txBody>
                    <a:bodyPr/>
                    <a:lstStyle/>
                    <a:p>
                      <a:r>
                        <a:rPr lang="en-US" altLang="zh-CN" sz="1400" dirty="0"/>
                        <a:t>Design</a:t>
                      </a:r>
                      <a:r>
                        <a:rPr lang="zh-CN" altLang="en-US" sz="1400" dirty="0"/>
                        <a:t> </a:t>
                      </a:r>
                      <a:endParaRPr lang="en-US" sz="1400" dirty="0"/>
                    </a:p>
                  </a:txBody>
                  <a:tcPr marL="68580" marR="68580" marT="34290" marB="34290"/>
                </a:tc>
                <a:tc>
                  <a:txBody>
                    <a:bodyPr/>
                    <a:lstStyle/>
                    <a:p>
                      <a:r>
                        <a:rPr lang="en-US" altLang="zh-CN" sz="1400" dirty="0"/>
                        <a:t>Design</a:t>
                      </a:r>
                      <a:endParaRPr lang="en-US" sz="1400" dirty="0"/>
                    </a:p>
                  </a:txBody>
                  <a:tcPr marL="68580" marR="68580" marT="34290" marB="34290"/>
                </a:tc>
                <a:extLst>
                  <a:ext uri="{0D108BD9-81ED-4DB2-BD59-A6C34878D82A}">
                    <a16:rowId xmlns:a16="http://schemas.microsoft.com/office/drawing/2014/main" val="10002"/>
                  </a:ext>
                </a:extLst>
              </a:tr>
              <a:tr h="548581">
                <a:tc>
                  <a:txBody>
                    <a:bodyPr/>
                    <a:lstStyle/>
                    <a:p>
                      <a:r>
                        <a:rPr lang="en-US" altLang="zh-CN" sz="1400" dirty="0"/>
                        <a:t>Infringement</a:t>
                      </a:r>
                      <a:r>
                        <a:rPr lang="zh-CN" altLang="en-US" sz="1400" dirty="0"/>
                        <a:t> </a:t>
                      </a:r>
                      <a:r>
                        <a:rPr lang="en-US" altLang="zh-CN" sz="1400" dirty="0"/>
                        <a:t>found?</a:t>
                      </a:r>
                      <a:endParaRPr lang="en-US" sz="1400" dirty="0"/>
                    </a:p>
                  </a:txBody>
                  <a:tcPr marL="68580" marR="68580" marT="34290" marB="34290"/>
                </a:tc>
                <a:tc>
                  <a:txBody>
                    <a:bodyPr/>
                    <a:lstStyle/>
                    <a:p>
                      <a:r>
                        <a:rPr lang="en-US" altLang="zh-CN" sz="1400" dirty="0"/>
                        <a:t>Yes</a:t>
                      </a:r>
                      <a:endParaRPr lang="en-US" sz="1400" dirty="0"/>
                    </a:p>
                  </a:txBody>
                  <a:tcPr marL="68580" marR="68580" marT="34290" marB="34290"/>
                </a:tc>
                <a:tc>
                  <a:txBody>
                    <a:bodyPr/>
                    <a:lstStyle/>
                    <a:p>
                      <a:r>
                        <a:rPr lang="en-US" altLang="zh-CN" sz="1400" dirty="0"/>
                        <a:t>Yes</a:t>
                      </a:r>
                      <a:endParaRPr lang="en-US" sz="1400" dirty="0"/>
                    </a:p>
                  </a:txBody>
                  <a:tcPr marL="68580" marR="68580" marT="34290" marB="34290"/>
                </a:tc>
                <a:tc>
                  <a:txBody>
                    <a:bodyPr/>
                    <a:lstStyle/>
                    <a:p>
                      <a:r>
                        <a:rPr lang="en-US" altLang="zh-CN" sz="1400" dirty="0"/>
                        <a:t>No</a:t>
                      </a:r>
                      <a:endParaRPr lang="en-US" sz="1400" dirty="0"/>
                    </a:p>
                  </a:txBody>
                  <a:tcPr marL="68580" marR="68580" marT="34290" marB="34290"/>
                </a:tc>
                <a:tc>
                  <a:txBody>
                    <a:bodyPr/>
                    <a:lstStyle/>
                    <a:p>
                      <a:r>
                        <a:rPr lang="en-US" altLang="zh-CN" sz="1400" dirty="0"/>
                        <a:t>Yes</a:t>
                      </a:r>
                      <a:endParaRPr lang="en-US" sz="1400" dirty="0"/>
                    </a:p>
                  </a:txBody>
                  <a:tcPr marL="68580" marR="68580" marT="34290" marB="34290"/>
                </a:tc>
                <a:tc>
                  <a:txBody>
                    <a:bodyPr/>
                    <a:lstStyle/>
                    <a:p>
                      <a:r>
                        <a:rPr lang="en-US" altLang="zh-CN" sz="1400" dirty="0"/>
                        <a:t>Yes</a:t>
                      </a:r>
                      <a:endParaRPr lang="en-US" sz="1400" dirty="0"/>
                    </a:p>
                  </a:txBody>
                  <a:tcPr marL="68580" marR="68580" marT="34290" marB="34290"/>
                </a:tc>
                <a:extLst>
                  <a:ext uri="{0D108BD9-81ED-4DB2-BD59-A6C34878D82A}">
                    <a16:rowId xmlns:a16="http://schemas.microsoft.com/office/drawing/2014/main" val="10003"/>
                  </a:ext>
                </a:extLst>
              </a:tr>
              <a:tr h="1018794">
                <a:tc>
                  <a:txBody>
                    <a:bodyPr/>
                    <a:lstStyle/>
                    <a:p>
                      <a:r>
                        <a:rPr lang="en-US" altLang="zh-CN" sz="1400" dirty="0"/>
                        <a:t>Liability?</a:t>
                      </a:r>
                      <a:endParaRPr lang="en-US" sz="1400" dirty="0"/>
                    </a:p>
                  </a:txBody>
                  <a:tcPr marL="68580" marR="68580" marT="34290" marB="34290"/>
                </a:tc>
                <a:tc>
                  <a:txBody>
                    <a:bodyPr/>
                    <a:lstStyle/>
                    <a:p>
                      <a:r>
                        <a:rPr lang="zh-CN" altLang="en-US" sz="1400" dirty="0"/>
                        <a:t>*</a:t>
                      </a:r>
                      <a:r>
                        <a:rPr lang="en-US" altLang="zh-CN" sz="1400" dirty="0"/>
                        <a:t>Defaulted</a:t>
                      </a:r>
                      <a:endParaRPr lang="en-US" sz="1400" dirty="0"/>
                    </a:p>
                  </a:txBody>
                  <a:tcPr marL="68580" marR="68580" marT="34290" marB="34290"/>
                </a:tc>
                <a:tc>
                  <a:txBody>
                    <a:bodyPr/>
                    <a:lstStyle/>
                    <a:p>
                      <a:r>
                        <a:rPr lang="en-US" altLang="zh-CN" sz="1400" dirty="0"/>
                        <a:t>Event</a:t>
                      </a:r>
                      <a:r>
                        <a:rPr lang="zh-CN" altLang="en-US" sz="1400" dirty="0"/>
                        <a:t> </a:t>
                      </a:r>
                      <a:r>
                        <a:rPr lang="en-US" altLang="zh-CN" sz="1400" dirty="0"/>
                        <a:t>sponsor</a:t>
                      </a:r>
                      <a:r>
                        <a:rPr lang="zh-CN" altLang="en-US" sz="1400" dirty="0"/>
                        <a:t> </a:t>
                      </a:r>
                      <a:r>
                        <a:rPr lang="en-US" altLang="zh-CN" sz="1400" dirty="0"/>
                        <a:t>found</a:t>
                      </a:r>
                      <a:r>
                        <a:rPr lang="zh-CN" altLang="en-US" sz="1400" dirty="0"/>
                        <a:t> </a:t>
                      </a:r>
                      <a:r>
                        <a:rPr lang="en-US" altLang="zh-CN" sz="1400" dirty="0"/>
                        <a:t>contributorily</a:t>
                      </a:r>
                      <a:r>
                        <a:rPr lang="zh-CN" altLang="en-US" sz="1400" dirty="0"/>
                        <a:t> </a:t>
                      </a:r>
                      <a:r>
                        <a:rPr lang="en-US" altLang="zh-CN" sz="1400" dirty="0"/>
                        <a:t>liable</a:t>
                      </a:r>
                      <a:endParaRPr lang="en-US" sz="1400" dirty="0"/>
                    </a:p>
                  </a:txBody>
                  <a:tcPr marL="68580" marR="68580" marT="34290" marB="34290"/>
                </a:tc>
                <a:tc>
                  <a:txBody>
                    <a:bodyPr/>
                    <a:lstStyle/>
                    <a:p>
                      <a:r>
                        <a:rPr lang="en-US" altLang="zh-CN" sz="1400" dirty="0"/>
                        <a:t>n/a</a:t>
                      </a:r>
                      <a:endParaRPr lang="en-US" sz="1400" dirty="0"/>
                    </a:p>
                  </a:txBody>
                  <a:tcPr marL="68580" marR="68580" marT="34290" marB="34290"/>
                </a:tc>
                <a:tc>
                  <a:txBody>
                    <a:bodyPr/>
                    <a:lstStyle/>
                    <a:p>
                      <a:r>
                        <a:rPr lang="en-US" altLang="zh-CN" sz="1400" dirty="0"/>
                        <a:t>Did</a:t>
                      </a:r>
                      <a:r>
                        <a:rPr lang="zh-CN" altLang="en-US" sz="1400" dirty="0"/>
                        <a:t> </a:t>
                      </a:r>
                      <a:r>
                        <a:rPr lang="en-US" altLang="zh-CN" sz="1400" dirty="0"/>
                        <a:t>not</a:t>
                      </a:r>
                      <a:r>
                        <a:rPr lang="zh-CN" altLang="en-US" sz="1400" dirty="0"/>
                        <a:t> </a:t>
                      </a:r>
                      <a:r>
                        <a:rPr lang="en-US" altLang="zh-CN" sz="1400" dirty="0"/>
                        <a:t>mention</a:t>
                      </a:r>
                      <a:r>
                        <a:rPr lang="zh-CN" altLang="en-US" sz="1400" dirty="0"/>
                        <a:t> </a:t>
                      </a:r>
                      <a:r>
                        <a:rPr lang="en-US" altLang="zh-CN" sz="1400" dirty="0"/>
                        <a:t>in the</a:t>
                      </a:r>
                      <a:r>
                        <a:rPr lang="zh-CN" altLang="en-US" sz="1400" dirty="0"/>
                        <a:t> </a:t>
                      </a:r>
                      <a:r>
                        <a:rPr lang="en-US" altLang="zh-CN" sz="1400" dirty="0"/>
                        <a:t>judgment</a:t>
                      </a:r>
                      <a:endParaRPr lang="en-US" sz="1400" dirty="0"/>
                    </a:p>
                  </a:txBody>
                  <a:tcPr marL="68580" marR="68580" marT="34290" marB="34290"/>
                </a:tc>
                <a:tc>
                  <a:txBody>
                    <a:bodyPr/>
                    <a:lstStyle/>
                    <a:p>
                      <a:r>
                        <a:rPr lang="en-US" altLang="zh-CN" sz="1400" dirty="0"/>
                        <a:t>No,</a:t>
                      </a:r>
                      <a:r>
                        <a:rPr lang="zh-CN" altLang="en-US" sz="1400" dirty="0"/>
                        <a:t> </a:t>
                      </a:r>
                      <a:r>
                        <a:rPr lang="en-US" altLang="zh-CN" sz="1400" dirty="0"/>
                        <a:t>only</a:t>
                      </a:r>
                      <a:r>
                        <a:rPr lang="zh-CN" altLang="en-US" sz="1400" baseline="0" dirty="0"/>
                        <a:t> </a:t>
                      </a:r>
                      <a:r>
                        <a:rPr lang="en-US" altLang="zh-CN" sz="1400" baseline="0" dirty="0"/>
                        <a:t>providing</a:t>
                      </a:r>
                      <a:r>
                        <a:rPr lang="zh-CN" altLang="en-US" sz="1400" baseline="0" dirty="0"/>
                        <a:t> </a:t>
                      </a:r>
                      <a:r>
                        <a:rPr lang="en-US" altLang="zh-CN" sz="1400" baseline="0" dirty="0"/>
                        <a:t>venue</a:t>
                      </a:r>
                      <a:endParaRPr lang="en-US" sz="1400" dirty="0"/>
                    </a:p>
                  </a:txBody>
                  <a:tcPr marL="68580" marR="68580" marT="34290" marB="34290"/>
                </a:tc>
                <a:extLst>
                  <a:ext uri="{0D108BD9-81ED-4DB2-BD59-A6C34878D82A}">
                    <a16:rowId xmlns:a16="http://schemas.microsoft.com/office/drawing/2014/main" val="10004"/>
                  </a:ext>
                </a:extLst>
              </a:tr>
            </a:tbl>
          </a:graphicData>
        </a:graphic>
      </p:graphicFrame>
      <p:sp>
        <p:nvSpPr>
          <p:cNvPr id="7" name="TextBox 6"/>
          <p:cNvSpPr txBox="1"/>
          <p:nvPr/>
        </p:nvSpPr>
        <p:spPr>
          <a:xfrm>
            <a:off x="329178" y="4368800"/>
            <a:ext cx="8496113" cy="2031325"/>
          </a:xfrm>
          <a:prstGeom prst="rect">
            <a:avLst/>
          </a:prstGeom>
          <a:noFill/>
        </p:spPr>
        <p:txBody>
          <a:bodyPr wrap="square" rtlCol="0">
            <a:spAutoFit/>
          </a:bodyPr>
          <a:lstStyle/>
          <a:p>
            <a:r>
              <a:rPr lang="en-US" altLang="zh-CN" sz="1400" dirty="0"/>
              <a:t>1.</a:t>
            </a:r>
            <a:r>
              <a:rPr lang="zh-CN" altLang="en-US" sz="1400" dirty="0"/>
              <a:t> 上海赫宾家具有限公司与台州市路桥昱美达梯业厂、上海京正展览服务有限公司侵害外观设计专利权纠纷侵害外观设计专利权纠纷案</a:t>
            </a:r>
            <a:r>
              <a:rPr lang="en-US" sz="1400" dirty="0"/>
              <a:t>  </a:t>
            </a:r>
          </a:p>
          <a:p>
            <a:r>
              <a:rPr lang="en-US" altLang="zh-CN" sz="1400" dirty="0"/>
              <a:t>2.</a:t>
            </a:r>
            <a:r>
              <a:rPr lang="zh-CN" altLang="en-US" sz="1400" dirty="0"/>
              <a:t> 张伟东诉北京国展国际展览中心有限责任公司</a:t>
            </a:r>
            <a:r>
              <a:rPr lang="en-US" sz="1400" dirty="0"/>
              <a:t>(</a:t>
            </a:r>
            <a:r>
              <a:rPr lang="zh-CN" altLang="en-US" sz="1400" dirty="0"/>
              <a:t>简称国展公司</a:t>
            </a:r>
            <a:r>
              <a:rPr lang="en-US" sz="1400" dirty="0"/>
              <a:t>)</a:t>
            </a:r>
            <a:r>
              <a:rPr lang="zh-CN" altLang="en-US" sz="1400" dirty="0"/>
              <a:t>、北京中装华港建筑科技展览有限公司侵犯实用新型专利权纠纷案</a:t>
            </a:r>
            <a:r>
              <a:rPr lang="en-US" sz="1400" dirty="0"/>
              <a:t> </a:t>
            </a:r>
          </a:p>
          <a:p>
            <a:r>
              <a:rPr lang="en-US" altLang="zh-CN" sz="1400" dirty="0"/>
              <a:t>3.</a:t>
            </a:r>
            <a:r>
              <a:rPr lang="zh-CN" altLang="en-US" sz="1400" dirty="0"/>
              <a:t> 东莞市双知艺坊洁具有限公司诉被告北京励展华群展览有限公司、曾秋红侵害发明专利权纠纷案</a:t>
            </a:r>
            <a:r>
              <a:rPr lang="en-US" sz="1400" dirty="0"/>
              <a:t>  </a:t>
            </a:r>
          </a:p>
          <a:p>
            <a:r>
              <a:rPr lang="en-US" altLang="zh-CN" sz="1400" dirty="0"/>
              <a:t>4.</a:t>
            </a:r>
            <a:r>
              <a:rPr lang="zh-CN" altLang="en-US" sz="1400" dirty="0"/>
              <a:t> 北京乐扣乐扣贸易有限公司诉被告温州市华赛日用品有限公司、北京励展华群展览有限公司侵害外观设计专利权纠纷案</a:t>
            </a:r>
            <a:endParaRPr lang="en-US" altLang="zh-CN" sz="1400" dirty="0"/>
          </a:p>
          <a:p>
            <a:r>
              <a:rPr lang="en-US" altLang="zh-CN" sz="1400" dirty="0"/>
              <a:t>5.</a:t>
            </a:r>
            <a:r>
              <a:rPr lang="zh-CN" altLang="en-US" sz="1400" dirty="0"/>
              <a:t> 欧科佳</a:t>
            </a:r>
            <a:r>
              <a:rPr lang="en-US" sz="1400" dirty="0"/>
              <a:t>(</a:t>
            </a:r>
            <a:r>
              <a:rPr lang="zh-CN" altLang="en-US" sz="1400" dirty="0"/>
              <a:t>上海</a:t>
            </a:r>
            <a:r>
              <a:rPr lang="en-US" sz="1400" dirty="0"/>
              <a:t>)</a:t>
            </a:r>
            <a:r>
              <a:rPr lang="zh-CN" altLang="en-US" sz="1400" dirty="0"/>
              <a:t>汽车电子设备有限公司与被告宁波市鄞州雪利曼电子仪表有限公司、南京河西会议展览有限责任公司侵害外观设计专利权纠纷案</a:t>
            </a:r>
            <a:r>
              <a:rPr lang="en-US" sz="1400" dirty="0"/>
              <a:t>  </a:t>
            </a:r>
          </a:p>
        </p:txBody>
      </p:sp>
    </p:spTree>
    <p:extLst>
      <p:ext uri="{BB962C8B-B14F-4D97-AF65-F5344CB8AC3E}">
        <p14:creationId xmlns:p14="http://schemas.microsoft.com/office/powerpoint/2010/main" val="1598859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257175" lvl="1" indent="-257175">
              <a:buFontTx/>
              <a:buChar char="•"/>
            </a:pPr>
            <a:r>
              <a:rPr lang="en-US" altLang="zh-CN" sz="2100" dirty="0">
                <a:ea typeface="SimSun" panose="02010600030101010101" pitchFamily="2" charset="-122"/>
              </a:rPr>
              <a:t>Generally, high grant rate but low application rate for provisional measures.</a:t>
            </a:r>
          </a:p>
          <a:p>
            <a:pPr marL="257175" lvl="1" indent="-257175">
              <a:buFontTx/>
              <a:buChar char="•"/>
            </a:pPr>
            <a:r>
              <a:rPr lang="en-US" altLang="zh-CN" sz="2100" dirty="0">
                <a:ea typeface="SimSun" panose="02010600030101010101" pitchFamily="2" charset="-122"/>
              </a:rPr>
              <a:t>Continuing issues in transparency.</a:t>
            </a:r>
          </a:p>
          <a:p>
            <a:pPr marL="257175" lvl="1" indent="-257175">
              <a:buFontTx/>
              <a:buChar char="•"/>
            </a:pPr>
            <a:r>
              <a:rPr lang="en-US" altLang="zh-CN" sz="2100" dirty="0">
                <a:ea typeface="SimSun" panose="02010600030101010101" pitchFamily="2" charset="-122"/>
              </a:rPr>
              <a:t>Example of low application rate conundrum: In 2007, nation-wide courts in China respectively filed and concluded: </a:t>
            </a:r>
          </a:p>
          <a:p>
            <a:pPr marL="257175" lvl="1" indent="-257175">
              <a:buNone/>
            </a:pPr>
            <a:r>
              <a:rPr lang="en-US" altLang="zh-CN" sz="1500" dirty="0">
                <a:ea typeface="SimSun" panose="02010600030101010101" pitchFamily="2" charset="-122"/>
              </a:rPr>
              <a:t>-	</a:t>
            </a:r>
            <a:r>
              <a:rPr lang="en-US" altLang="zh-CN" dirty="0">
                <a:ea typeface="SimSun" panose="02010600030101010101" pitchFamily="2" charset="-122"/>
              </a:rPr>
              <a:t>134 and 131 preliminary injunction cases, with 76.92% ruling upheld the applicants;</a:t>
            </a:r>
          </a:p>
          <a:p>
            <a:pPr marL="257175" lvl="1" indent="-257175">
              <a:buNone/>
            </a:pPr>
            <a:r>
              <a:rPr lang="en-US" altLang="zh-CN" dirty="0">
                <a:ea typeface="SimSun" panose="02010600030101010101" pitchFamily="2" charset="-122"/>
              </a:rPr>
              <a:t>-	230 and 216 </a:t>
            </a:r>
            <a:r>
              <a:rPr lang="en-US" altLang="zh-CN" dirty="0">
                <a:ea typeface="SimSun" panose="02010600030101010101" pitchFamily="2" charset="-122"/>
                <a:cs typeface="Times New Roman" panose="02020603050405020304" pitchFamily="18" charset="0"/>
              </a:rPr>
              <a:t>Pre-trial evidence preservation cases, with </a:t>
            </a:r>
            <a:r>
              <a:rPr lang="en-US" altLang="zh-CN" dirty="0">
                <a:ea typeface="SimSun" panose="02010600030101010101" pitchFamily="2" charset="-122"/>
              </a:rPr>
              <a:t>87.17% ruling upheld the applicants; </a:t>
            </a:r>
          </a:p>
          <a:p>
            <a:pPr marL="257175" lvl="1" indent="-257175">
              <a:buFontTx/>
              <a:buChar char="-"/>
            </a:pPr>
            <a:r>
              <a:rPr lang="en-US" altLang="zh-CN" dirty="0">
                <a:ea typeface="SimSun" panose="02010600030101010101" pitchFamily="2" charset="-122"/>
              </a:rPr>
              <a:t>110 and 106 Pre-trial property preservation cases, with 98.10% ruling upheld the applicants.</a:t>
            </a:r>
          </a:p>
          <a:p>
            <a:pPr marL="257175" lvl="1" indent="-257175">
              <a:buFontTx/>
              <a:buChar char="-"/>
            </a:pPr>
            <a:r>
              <a:rPr lang="en-US" altLang="zh-CN" dirty="0">
                <a:ea typeface="SimSun" panose="02010600030101010101" pitchFamily="2" charset="-122"/>
              </a:rPr>
              <a:t>In 2007, nation-wide courts in China respectively filed and concluded 17,877 (.75% of the total docket) and 17,395 IPR civil cases of first instance (.75% of the total docket) </a:t>
            </a:r>
          </a:p>
          <a:p>
            <a:pPr marL="600075" lvl="2" indent="-257175">
              <a:buFontTx/>
              <a:buChar char="-"/>
            </a:pPr>
            <a:r>
              <a:rPr lang="en-US" altLang="zh-CN" sz="1800" dirty="0">
                <a:ea typeface="SimSun" panose="02010600030101010101" pitchFamily="2" charset="-122"/>
              </a:rPr>
              <a:t>Only a small percentage were foreign-related</a:t>
            </a:r>
          </a:p>
          <a:p>
            <a:endParaRPr lang="en-US" dirty="0"/>
          </a:p>
        </p:txBody>
      </p:sp>
      <p:sp>
        <p:nvSpPr>
          <p:cNvPr id="3" name="Title 2"/>
          <p:cNvSpPr>
            <a:spLocks noGrp="1"/>
          </p:cNvSpPr>
          <p:nvPr>
            <p:ph type="title"/>
          </p:nvPr>
        </p:nvSpPr>
        <p:spPr/>
        <p:txBody>
          <a:bodyPr/>
          <a:lstStyle/>
          <a:p>
            <a:r>
              <a:rPr lang="en-US" dirty="0"/>
              <a:t>Provisional Measures in China (2013)</a:t>
            </a:r>
          </a:p>
        </p:txBody>
      </p:sp>
    </p:spTree>
    <p:extLst>
      <p:ext uri="{BB962C8B-B14F-4D97-AF65-F5344CB8AC3E}">
        <p14:creationId xmlns:p14="http://schemas.microsoft.com/office/powerpoint/2010/main" val="2013661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5F64-A9C6-4463-AF4E-88690BB93398}"/>
              </a:ext>
            </a:extLst>
          </p:cNvPr>
          <p:cNvSpPr>
            <a:spLocks noGrp="1"/>
          </p:cNvSpPr>
          <p:nvPr>
            <p:ph type="title"/>
          </p:nvPr>
        </p:nvSpPr>
        <p:spPr/>
        <p:txBody>
          <a:bodyPr/>
          <a:lstStyle/>
          <a:p>
            <a:r>
              <a:rPr lang="en-US" dirty="0"/>
              <a:t>Provisional Measures in China (2013)</a:t>
            </a:r>
          </a:p>
        </p:txBody>
      </p:sp>
      <p:sp>
        <p:nvSpPr>
          <p:cNvPr id="3" name="Content Placeholder 2">
            <a:extLst>
              <a:ext uri="{FF2B5EF4-FFF2-40B4-BE49-F238E27FC236}">
                <a16:creationId xmlns:a16="http://schemas.microsoft.com/office/drawing/2014/main" id="{09890247-A560-452A-B707-3D3052AECCCB}"/>
              </a:ext>
            </a:extLst>
          </p:cNvPr>
          <p:cNvSpPr>
            <a:spLocks noGrp="1"/>
          </p:cNvSpPr>
          <p:nvPr>
            <p:ph idx="1"/>
          </p:nvPr>
        </p:nvSpPr>
        <p:spPr/>
        <p:txBody>
          <a:bodyPr>
            <a:normAutofit/>
          </a:bodyPr>
          <a:lstStyle/>
          <a:p>
            <a:pPr fontAlgn="base"/>
            <a:r>
              <a:rPr lang="en-US" dirty="0"/>
              <a:t>11 cases involving application for preliminary injunction relating to intellectual property disputes; 77.78% were granted approval.  </a:t>
            </a:r>
          </a:p>
          <a:p>
            <a:pPr fontAlgn="base"/>
            <a:r>
              <a:rPr lang="en-US" dirty="0"/>
              <a:t>173 applications for pre-trial preservation of evidence were accepted, and 97.63% were granted approval.</a:t>
            </a:r>
          </a:p>
          <a:p>
            <a:pPr fontAlgn="base"/>
            <a:r>
              <a:rPr lang="en-US" dirty="0"/>
              <a:t>47 applications for pre-trial preservation of property were accepted, and 96.97% approved.</a:t>
            </a:r>
          </a:p>
          <a:p>
            <a:pPr fontAlgn="base"/>
            <a:r>
              <a:rPr lang="en-US" dirty="0"/>
              <a:t>Of course, one might ask if approval rates for provisional measures are so high, why then are applications for preliminary injunctions only about .01% of the total of disposed cases (approx. 90,000)? Why had the number declined since 2003?</a:t>
            </a:r>
          </a:p>
          <a:p>
            <a:r>
              <a:rPr lang="en-US" dirty="0"/>
              <a:t>https://chinaipr.com/2014/04/27/what-the-supreme-peoples-courts-data-for-2013-shows/</a:t>
            </a:r>
          </a:p>
          <a:p>
            <a:endParaRPr lang="en-US" dirty="0"/>
          </a:p>
        </p:txBody>
      </p:sp>
    </p:spTree>
    <p:extLst>
      <p:ext uri="{BB962C8B-B14F-4D97-AF65-F5344CB8AC3E}">
        <p14:creationId xmlns:p14="http://schemas.microsoft.com/office/powerpoint/2010/main" val="2091498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BUT</a:t>
            </a:r>
            <a:r>
              <a:rPr lang="is-IS" altLang="zh-CN" dirty="0"/>
              <a:t>…</a:t>
            </a:r>
            <a:r>
              <a:rPr lang="zh-CN" altLang="en-US" dirty="0"/>
              <a:t> </a:t>
            </a:r>
            <a:r>
              <a:rPr lang="en-US" altLang="zh-CN" dirty="0"/>
              <a:t>see</a:t>
            </a:r>
            <a:r>
              <a:rPr lang="zh-CN" altLang="en-US" dirty="0"/>
              <a:t> </a:t>
            </a:r>
            <a:r>
              <a:rPr lang="en-US" altLang="zh-CN" dirty="0"/>
              <a:t>Yangzhou</a:t>
            </a:r>
            <a:r>
              <a:rPr lang="zh-CN" altLang="en-US" dirty="0"/>
              <a:t> </a:t>
            </a:r>
            <a:r>
              <a:rPr lang="en-US" altLang="zh-CN" dirty="0" err="1"/>
              <a:t>Jinli</a:t>
            </a:r>
            <a:r>
              <a:rPr lang="zh-CN" altLang="en-US" dirty="0"/>
              <a:t> </a:t>
            </a:r>
            <a:r>
              <a:rPr lang="en-US" altLang="zh-CN" dirty="0"/>
              <a:t>Electric</a:t>
            </a:r>
            <a:r>
              <a:rPr lang="zh-CN" altLang="en-US" dirty="0"/>
              <a:t> </a:t>
            </a:r>
            <a:r>
              <a:rPr lang="en-US" altLang="zh-CN" dirty="0"/>
              <a:t>Tools</a:t>
            </a:r>
            <a:r>
              <a:rPr lang="zh-CN" altLang="en-US" dirty="0"/>
              <a:t> </a:t>
            </a:r>
            <a:r>
              <a:rPr lang="en-US" altLang="zh-CN" dirty="0"/>
              <a:t>Ltd.</a:t>
            </a:r>
            <a:r>
              <a:rPr lang="zh-CN" altLang="en-US" dirty="0"/>
              <a:t> </a:t>
            </a:r>
            <a:r>
              <a:rPr lang="en-US" altLang="zh-CN" dirty="0"/>
              <a:t>v.</a:t>
            </a:r>
            <a:r>
              <a:rPr lang="zh-CN" altLang="en-US" dirty="0"/>
              <a:t> </a:t>
            </a:r>
            <a:r>
              <a:rPr lang="en-US" altLang="zh-CN" dirty="0"/>
              <a:t>Grey</a:t>
            </a:r>
            <a:r>
              <a:rPr lang="zh-CN" altLang="en-US" dirty="0"/>
              <a:t> </a:t>
            </a:r>
            <a:r>
              <a:rPr lang="en-US" altLang="zh-CN" dirty="0"/>
              <a:t>Power</a:t>
            </a:r>
            <a:r>
              <a:rPr lang="zh-CN" altLang="en-US" dirty="0"/>
              <a:t> </a:t>
            </a:r>
            <a:r>
              <a:rPr lang="en-US" altLang="zh-CN" dirty="0"/>
              <a:t>Tool</a:t>
            </a:r>
            <a:r>
              <a:rPr lang="zh-CN" altLang="en-US" dirty="0"/>
              <a:t> </a:t>
            </a:r>
            <a:r>
              <a:rPr lang="en-US" altLang="zh-CN" dirty="0"/>
              <a:t>(Suzhou)</a:t>
            </a:r>
            <a:r>
              <a:rPr lang="zh-CN" altLang="en-US" dirty="0"/>
              <a:t> </a:t>
            </a:r>
            <a:r>
              <a:rPr lang="en-US" altLang="zh-CN" dirty="0"/>
              <a:t>Co.</a:t>
            </a:r>
            <a:r>
              <a:rPr lang="en-US" altLang="zh-CN" baseline="30000" dirty="0"/>
              <a:t>1</a:t>
            </a:r>
            <a:endParaRPr lang="en-US" dirty="0"/>
          </a:p>
        </p:txBody>
      </p:sp>
      <p:sp>
        <p:nvSpPr>
          <p:cNvPr id="3" name="Content Placeholder 2"/>
          <p:cNvSpPr>
            <a:spLocks noGrp="1"/>
          </p:cNvSpPr>
          <p:nvPr>
            <p:ph idx="1"/>
          </p:nvPr>
        </p:nvSpPr>
        <p:spPr/>
        <p:txBody>
          <a:bodyPr/>
          <a:lstStyle/>
          <a:p>
            <a:r>
              <a:rPr lang="en-US" altLang="zh-CN" dirty="0"/>
              <a:t>The</a:t>
            </a:r>
            <a:r>
              <a:rPr lang="zh-CN" altLang="en-US" dirty="0"/>
              <a:t> </a:t>
            </a:r>
            <a:r>
              <a:rPr lang="en-US" altLang="zh-CN" dirty="0"/>
              <a:t>court</a:t>
            </a:r>
            <a:r>
              <a:rPr lang="zh-CN" altLang="en-US" dirty="0"/>
              <a:t> </a:t>
            </a:r>
            <a:r>
              <a:rPr lang="en-US" altLang="zh-CN" dirty="0"/>
              <a:t>mentioned</a:t>
            </a:r>
            <a:r>
              <a:rPr lang="zh-CN" altLang="en-US" dirty="0"/>
              <a:t> </a:t>
            </a:r>
            <a:r>
              <a:rPr lang="en-US" altLang="zh-CN" dirty="0"/>
              <a:t>in</a:t>
            </a:r>
            <a:r>
              <a:rPr lang="zh-CN" altLang="en-US" dirty="0"/>
              <a:t> </a:t>
            </a:r>
            <a:r>
              <a:rPr lang="en-US" altLang="zh-CN" dirty="0"/>
              <a:t>its</a:t>
            </a:r>
            <a:r>
              <a:rPr lang="zh-CN" altLang="en-US" dirty="0"/>
              <a:t> </a:t>
            </a:r>
            <a:r>
              <a:rPr lang="en-US" altLang="zh-CN" dirty="0"/>
              <a:t>procedural</a:t>
            </a:r>
            <a:r>
              <a:rPr lang="zh-CN" altLang="en-US" dirty="0"/>
              <a:t> </a:t>
            </a:r>
            <a:r>
              <a:rPr lang="en-US" altLang="zh-CN" dirty="0"/>
              <a:t>history</a:t>
            </a:r>
            <a:r>
              <a:rPr lang="zh-CN" altLang="en-US" dirty="0"/>
              <a:t> </a:t>
            </a:r>
            <a:r>
              <a:rPr lang="en-US" altLang="zh-CN" dirty="0"/>
              <a:t>that</a:t>
            </a:r>
            <a:r>
              <a:rPr lang="zh-CN" altLang="en-US" dirty="0"/>
              <a:t> </a:t>
            </a:r>
            <a:r>
              <a:rPr lang="en-US" altLang="zh-CN" dirty="0"/>
              <a:t>the</a:t>
            </a:r>
            <a:r>
              <a:rPr lang="zh-CN" altLang="en-US" dirty="0"/>
              <a:t> </a:t>
            </a:r>
            <a:r>
              <a:rPr lang="en-US" altLang="zh-CN" dirty="0"/>
              <a:t>trial</a:t>
            </a:r>
            <a:r>
              <a:rPr lang="zh-CN" altLang="en-US" dirty="0"/>
              <a:t> </a:t>
            </a:r>
            <a:r>
              <a:rPr lang="en-US" altLang="zh-CN" dirty="0"/>
              <a:t>court</a:t>
            </a:r>
            <a:r>
              <a:rPr lang="zh-CN" altLang="en-US" dirty="0"/>
              <a:t> </a:t>
            </a:r>
            <a:r>
              <a:rPr lang="en-US" altLang="zh-CN" dirty="0"/>
              <a:t>seized</a:t>
            </a:r>
            <a:r>
              <a:rPr lang="zh-CN" altLang="en-US" dirty="0"/>
              <a:t> </a:t>
            </a:r>
            <a:r>
              <a:rPr lang="en-US" altLang="zh-CN" dirty="0"/>
              <a:t>the</a:t>
            </a:r>
            <a:r>
              <a:rPr lang="zh-CN" altLang="en-US" dirty="0"/>
              <a:t> </a:t>
            </a:r>
            <a:r>
              <a:rPr lang="en-US" altLang="zh-CN" dirty="0"/>
              <a:t>alleged</a:t>
            </a:r>
            <a:r>
              <a:rPr lang="zh-CN" altLang="en-US" dirty="0"/>
              <a:t> </a:t>
            </a:r>
            <a:r>
              <a:rPr lang="en-US" altLang="zh-CN" dirty="0"/>
              <a:t>infringing</a:t>
            </a:r>
            <a:r>
              <a:rPr lang="zh-CN" altLang="en-US" dirty="0"/>
              <a:t> </a:t>
            </a:r>
            <a:r>
              <a:rPr lang="en-US" altLang="zh-CN" dirty="0"/>
              <a:t>product</a:t>
            </a:r>
            <a:r>
              <a:rPr lang="zh-CN" altLang="en-US" dirty="0"/>
              <a:t> </a:t>
            </a:r>
            <a:r>
              <a:rPr lang="en-US" altLang="zh-CN" dirty="0"/>
              <a:t>at</a:t>
            </a:r>
            <a:r>
              <a:rPr lang="zh-CN" altLang="en-US" dirty="0"/>
              <a:t> </a:t>
            </a:r>
            <a:r>
              <a:rPr lang="en-US" altLang="zh-CN" dirty="0"/>
              <a:t>the</a:t>
            </a:r>
            <a:r>
              <a:rPr lang="zh-CN" altLang="en-US" dirty="0"/>
              <a:t> </a:t>
            </a:r>
            <a:r>
              <a:rPr lang="en-US" altLang="zh-CN" dirty="0"/>
              <a:t>93rd</a:t>
            </a:r>
            <a:r>
              <a:rPr lang="zh-CN" altLang="en-US" dirty="0"/>
              <a:t> </a:t>
            </a:r>
            <a:r>
              <a:rPr lang="en-US" altLang="zh-CN" dirty="0"/>
              <a:t>Canton</a:t>
            </a:r>
            <a:r>
              <a:rPr lang="zh-CN" altLang="en-US" dirty="0"/>
              <a:t> </a:t>
            </a:r>
            <a:r>
              <a:rPr lang="en-US" altLang="zh-CN" dirty="0"/>
              <a:t>Trade</a:t>
            </a:r>
            <a:r>
              <a:rPr lang="zh-CN" altLang="en-US" dirty="0"/>
              <a:t> </a:t>
            </a:r>
            <a:r>
              <a:rPr lang="en-US" altLang="zh-CN" dirty="0"/>
              <a:t>Fair</a:t>
            </a:r>
            <a:r>
              <a:rPr lang="zh-CN" altLang="en-US" dirty="0"/>
              <a:t> </a:t>
            </a:r>
            <a:r>
              <a:rPr lang="en-US" altLang="zh-CN" dirty="0"/>
              <a:t>in</a:t>
            </a:r>
            <a:r>
              <a:rPr lang="zh-CN" altLang="en-US" dirty="0"/>
              <a:t> </a:t>
            </a:r>
            <a:r>
              <a:rPr lang="en-US" altLang="zh-CN" dirty="0"/>
              <a:t>2003</a:t>
            </a:r>
          </a:p>
          <a:p>
            <a:r>
              <a:rPr lang="en-US" altLang="zh-CN" dirty="0"/>
              <a:t>The</a:t>
            </a:r>
            <a:r>
              <a:rPr lang="zh-CN" altLang="en-US" dirty="0"/>
              <a:t> </a:t>
            </a:r>
            <a:r>
              <a:rPr lang="en-US" altLang="zh-CN" dirty="0"/>
              <a:t>plaintiff</a:t>
            </a:r>
            <a:r>
              <a:rPr lang="zh-CN" altLang="en-US" dirty="0"/>
              <a:t> </a:t>
            </a:r>
            <a:r>
              <a:rPr lang="en-US" altLang="zh-CN" dirty="0"/>
              <a:t>also</a:t>
            </a:r>
            <a:r>
              <a:rPr lang="zh-CN" altLang="en-US" dirty="0"/>
              <a:t> </a:t>
            </a:r>
            <a:r>
              <a:rPr lang="en-US" altLang="zh-CN" dirty="0"/>
              <a:t>asked</a:t>
            </a:r>
            <a:r>
              <a:rPr lang="zh-CN" altLang="en-US" dirty="0"/>
              <a:t> </a:t>
            </a:r>
            <a:r>
              <a:rPr lang="en-US" altLang="zh-CN" dirty="0"/>
              <a:t>&amp;</a:t>
            </a:r>
            <a:r>
              <a:rPr lang="zh-CN" altLang="en-US" dirty="0"/>
              <a:t> </a:t>
            </a:r>
            <a:r>
              <a:rPr lang="en-US" altLang="zh-CN" dirty="0"/>
              <a:t>paid</a:t>
            </a:r>
            <a:r>
              <a:rPr lang="zh-CN" altLang="en-US" dirty="0"/>
              <a:t> </a:t>
            </a:r>
            <a:r>
              <a:rPr lang="en-US" altLang="zh-CN" dirty="0"/>
              <a:t>for</a:t>
            </a:r>
            <a:r>
              <a:rPr lang="zh-CN" altLang="en-US" dirty="0"/>
              <a:t> </a:t>
            </a:r>
            <a:r>
              <a:rPr lang="en-US" altLang="zh-CN" dirty="0"/>
              <a:t>preliminary</a:t>
            </a:r>
            <a:r>
              <a:rPr lang="zh-CN" altLang="en-US" dirty="0"/>
              <a:t> </a:t>
            </a:r>
            <a:r>
              <a:rPr lang="en-US" altLang="zh-CN" dirty="0"/>
              <a:t>injunction.</a:t>
            </a:r>
            <a:r>
              <a:rPr lang="zh-CN" altLang="en-US" dirty="0"/>
              <a:t> </a:t>
            </a:r>
            <a:r>
              <a:rPr lang="en-US" altLang="zh-CN" dirty="0"/>
              <a:t>The</a:t>
            </a:r>
            <a:r>
              <a:rPr lang="zh-CN" altLang="en-US" dirty="0"/>
              <a:t> </a:t>
            </a:r>
            <a:r>
              <a:rPr lang="en-US" altLang="zh-CN" dirty="0"/>
              <a:t>court</a:t>
            </a:r>
            <a:r>
              <a:rPr lang="zh-CN" altLang="en-US" dirty="0"/>
              <a:t> </a:t>
            </a:r>
            <a:r>
              <a:rPr lang="en-US" altLang="zh-CN" dirty="0"/>
              <a:t>did</a:t>
            </a:r>
            <a:r>
              <a:rPr lang="zh-CN" altLang="en-US" dirty="0"/>
              <a:t> </a:t>
            </a:r>
            <a:r>
              <a:rPr lang="en-US" altLang="zh-CN" dirty="0"/>
              <a:t>not</a:t>
            </a:r>
            <a:r>
              <a:rPr lang="zh-CN" altLang="en-US" dirty="0"/>
              <a:t> </a:t>
            </a:r>
            <a:r>
              <a:rPr lang="en-US" altLang="zh-CN" dirty="0"/>
              <a:t>mention</a:t>
            </a:r>
            <a:r>
              <a:rPr lang="zh-CN" altLang="en-US" dirty="0"/>
              <a:t> </a:t>
            </a:r>
            <a:r>
              <a:rPr lang="en-US" altLang="zh-CN" dirty="0"/>
              <a:t>whether</a:t>
            </a:r>
            <a:r>
              <a:rPr lang="zh-CN" altLang="en-US" dirty="0"/>
              <a:t> </a:t>
            </a:r>
            <a:r>
              <a:rPr lang="en-US" altLang="zh-CN" dirty="0"/>
              <a:t>the</a:t>
            </a:r>
            <a:r>
              <a:rPr lang="zh-CN" altLang="en-US" dirty="0"/>
              <a:t> </a:t>
            </a:r>
            <a:r>
              <a:rPr lang="en-US" altLang="zh-CN" dirty="0"/>
              <a:t>trial</a:t>
            </a:r>
            <a:r>
              <a:rPr lang="zh-CN" altLang="en-US" dirty="0"/>
              <a:t> </a:t>
            </a:r>
            <a:r>
              <a:rPr lang="en-US" altLang="zh-CN" dirty="0"/>
              <a:t>court</a:t>
            </a:r>
            <a:r>
              <a:rPr lang="zh-CN" altLang="en-US" dirty="0"/>
              <a:t> </a:t>
            </a:r>
            <a:r>
              <a:rPr lang="en-US" altLang="zh-CN" dirty="0"/>
              <a:t>granted</a:t>
            </a:r>
            <a:r>
              <a:rPr lang="zh-CN" altLang="en-US" dirty="0"/>
              <a:t> </a:t>
            </a:r>
            <a:r>
              <a:rPr lang="en-US" altLang="zh-CN" dirty="0"/>
              <a:t>the</a:t>
            </a:r>
            <a:r>
              <a:rPr lang="zh-CN" altLang="en-US" dirty="0"/>
              <a:t> </a:t>
            </a:r>
            <a:r>
              <a:rPr lang="en-US" altLang="zh-CN" dirty="0"/>
              <a:t>PI</a:t>
            </a:r>
            <a:r>
              <a:rPr lang="zh-CN" altLang="en-US" dirty="0"/>
              <a:t> </a:t>
            </a:r>
            <a:r>
              <a:rPr lang="en-US" altLang="zh-CN" dirty="0"/>
              <a:t>motion,</a:t>
            </a:r>
            <a:r>
              <a:rPr lang="zh-CN" altLang="en-US" dirty="0"/>
              <a:t> </a:t>
            </a:r>
            <a:r>
              <a:rPr lang="en-US" altLang="zh-CN" dirty="0"/>
              <a:t>but</a:t>
            </a:r>
            <a:r>
              <a:rPr lang="zh-CN" altLang="en-US" dirty="0"/>
              <a:t> </a:t>
            </a:r>
            <a:r>
              <a:rPr lang="en-US" altLang="zh-CN" dirty="0"/>
              <a:t>only</a:t>
            </a:r>
            <a:r>
              <a:rPr lang="zh-CN" altLang="en-US" dirty="0"/>
              <a:t> </a:t>
            </a:r>
            <a:r>
              <a:rPr lang="en-US" altLang="zh-CN" dirty="0"/>
              <a:t>stated</a:t>
            </a:r>
            <a:r>
              <a:rPr lang="zh-CN" altLang="en-US" dirty="0"/>
              <a:t> </a:t>
            </a:r>
            <a:r>
              <a:rPr lang="en-US" altLang="zh-CN" dirty="0"/>
              <a:t>that</a:t>
            </a:r>
            <a:r>
              <a:rPr lang="zh-CN" altLang="en-US" dirty="0"/>
              <a:t> </a:t>
            </a:r>
            <a:r>
              <a:rPr lang="en-US" altLang="zh-CN" dirty="0"/>
              <a:t>the</a:t>
            </a:r>
            <a:r>
              <a:rPr lang="zh-CN" altLang="en-US" dirty="0"/>
              <a:t> </a:t>
            </a:r>
            <a:r>
              <a:rPr lang="en-US" altLang="zh-CN" dirty="0"/>
              <a:t>trial</a:t>
            </a:r>
            <a:r>
              <a:rPr lang="zh-CN" altLang="en-US" dirty="0"/>
              <a:t> </a:t>
            </a:r>
            <a:r>
              <a:rPr lang="en-US" altLang="zh-CN" dirty="0"/>
              <a:t>court</a:t>
            </a:r>
            <a:r>
              <a:rPr lang="zh-CN" altLang="en-US" dirty="0"/>
              <a:t> </a:t>
            </a:r>
            <a:r>
              <a:rPr lang="en-US" altLang="zh-CN" dirty="0"/>
              <a:t>seized</a:t>
            </a:r>
            <a:r>
              <a:rPr lang="zh-CN" altLang="en-US" dirty="0"/>
              <a:t> </a:t>
            </a:r>
            <a:r>
              <a:rPr lang="en-US" altLang="zh-CN" dirty="0"/>
              <a:t>the</a:t>
            </a:r>
            <a:r>
              <a:rPr lang="zh-CN" altLang="en-US" dirty="0"/>
              <a:t> </a:t>
            </a:r>
            <a:r>
              <a:rPr lang="en-US" altLang="zh-CN" dirty="0"/>
              <a:t>infringing</a:t>
            </a:r>
            <a:r>
              <a:rPr lang="zh-CN" altLang="en-US" dirty="0"/>
              <a:t> </a:t>
            </a:r>
            <a:r>
              <a:rPr lang="en-US" altLang="zh-CN" dirty="0"/>
              <a:t>product</a:t>
            </a:r>
            <a:r>
              <a:rPr lang="zh-CN" altLang="en-US" dirty="0"/>
              <a:t> </a:t>
            </a:r>
            <a:r>
              <a:rPr lang="en-US" altLang="zh-CN" dirty="0"/>
              <a:t>(not</a:t>
            </a:r>
            <a:r>
              <a:rPr lang="zh-CN" altLang="en-US" dirty="0"/>
              <a:t> </a:t>
            </a:r>
            <a:r>
              <a:rPr lang="en-US" altLang="zh-CN" dirty="0"/>
              <a:t>at</a:t>
            </a:r>
            <a:r>
              <a:rPr lang="zh-CN" altLang="en-US" dirty="0"/>
              <a:t> </a:t>
            </a:r>
            <a:r>
              <a:rPr lang="en-US" altLang="zh-CN" dirty="0"/>
              <a:t>the</a:t>
            </a:r>
            <a:r>
              <a:rPr lang="zh-CN" altLang="en-US" dirty="0"/>
              <a:t> </a:t>
            </a:r>
            <a:r>
              <a:rPr lang="en-US" altLang="zh-CN" dirty="0"/>
              <a:t>trade</a:t>
            </a:r>
            <a:r>
              <a:rPr lang="zh-CN" altLang="en-US" dirty="0"/>
              <a:t> </a:t>
            </a:r>
            <a:r>
              <a:rPr lang="en-US" altLang="zh-CN" dirty="0"/>
              <a:t>fair</a:t>
            </a:r>
            <a:r>
              <a:rPr lang="zh-CN" altLang="en-US" dirty="0"/>
              <a:t> </a:t>
            </a:r>
            <a:r>
              <a:rPr lang="en-US" altLang="zh-CN" dirty="0"/>
              <a:t>but</a:t>
            </a:r>
            <a:r>
              <a:rPr lang="zh-CN" altLang="en-US" dirty="0"/>
              <a:t> </a:t>
            </a:r>
            <a:r>
              <a:rPr lang="en-US" altLang="zh-CN" dirty="0"/>
              <a:t>at</a:t>
            </a:r>
            <a:r>
              <a:rPr lang="zh-CN" altLang="en-US" dirty="0"/>
              <a:t> </a:t>
            </a:r>
            <a:r>
              <a:rPr lang="en-US" altLang="zh-CN" dirty="0"/>
              <a:t>defendant’s</a:t>
            </a:r>
            <a:r>
              <a:rPr lang="zh-CN" altLang="en-US" dirty="0"/>
              <a:t> </a:t>
            </a:r>
            <a:r>
              <a:rPr lang="en-US" altLang="zh-CN" dirty="0"/>
              <a:t>address.)</a:t>
            </a:r>
            <a:endParaRPr lang="en-US" dirty="0"/>
          </a:p>
        </p:txBody>
      </p:sp>
      <p:sp>
        <p:nvSpPr>
          <p:cNvPr id="4" name="TextBox 3"/>
          <p:cNvSpPr txBox="1"/>
          <p:nvPr/>
        </p:nvSpPr>
        <p:spPr>
          <a:xfrm>
            <a:off x="493486" y="5553305"/>
            <a:ext cx="8438696" cy="923330"/>
          </a:xfrm>
          <a:prstGeom prst="rect">
            <a:avLst/>
          </a:prstGeom>
          <a:noFill/>
        </p:spPr>
        <p:txBody>
          <a:bodyPr wrap="square" rtlCol="0">
            <a:spAutoFit/>
          </a:bodyPr>
          <a:lstStyle/>
          <a:p>
            <a:r>
              <a:rPr lang="en-US" altLang="zh-CN" dirty="0"/>
              <a:t>1.</a:t>
            </a:r>
            <a:r>
              <a:rPr lang="zh-CN" altLang="en-US" dirty="0"/>
              <a:t> 上诉人扬州金力电动工具有限公司与被上诉人格雷电动工具</a:t>
            </a:r>
            <a:r>
              <a:rPr lang="en-US" altLang="zh-CN" dirty="0"/>
              <a:t>(</a:t>
            </a:r>
            <a:r>
              <a:rPr lang="zh-CN" altLang="en-US" dirty="0"/>
              <a:t>苏州</a:t>
            </a:r>
            <a:r>
              <a:rPr lang="en-US" altLang="zh-CN" dirty="0"/>
              <a:t>)</a:t>
            </a:r>
            <a:r>
              <a:rPr lang="zh-CN" altLang="en-US" dirty="0"/>
              <a:t>有限公司、原审被告南京机械五金矿产医药保健品进出口有限责任公司专利侵权纠纷案 </a:t>
            </a:r>
            <a:r>
              <a:rPr lang="en-US" altLang="zh-CN" dirty="0"/>
              <a:t>(2006)</a:t>
            </a:r>
            <a:r>
              <a:rPr lang="zh-CN" altLang="en-US" dirty="0"/>
              <a:t> 苏民三终字 </a:t>
            </a:r>
            <a:r>
              <a:rPr lang="en-US" altLang="zh-CN" dirty="0"/>
              <a:t>0006</a:t>
            </a:r>
            <a:r>
              <a:rPr lang="zh-CN" altLang="en-US" dirty="0"/>
              <a:t>号</a:t>
            </a:r>
            <a:endParaRPr lang="en-US" dirty="0"/>
          </a:p>
        </p:txBody>
      </p:sp>
    </p:spTree>
    <p:extLst>
      <p:ext uri="{BB962C8B-B14F-4D97-AF65-F5344CB8AC3E}">
        <p14:creationId xmlns:p14="http://schemas.microsoft.com/office/powerpoint/2010/main" val="1809375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Micron and </a:t>
            </a:r>
            <a:r>
              <a:rPr lang="en-US" dirty="0" err="1"/>
              <a:t>Veeco</a:t>
            </a:r>
            <a:r>
              <a:rPr lang="en-US" dirty="0"/>
              <a:t> preliminary injunction cases (2017/2018)</a:t>
            </a:r>
          </a:p>
          <a:p>
            <a:pPr lvl="1"/>
            <a:r>
              <a:rPr lang="en-US" dirty="0"/>
              <a:t>Non trade fair related</a:t>
            </a:r>
          </a:p>
          <a:p>
            <a:pPr lvl="1"/>
            <a:r>
              <a:rPr lang="en-US" dirty="0"/>
              <a:t>No published decisions</a:t>
            </a:r>
          </a:p>
          <a:p>
            <a:pPr lvl="2"/>
            <a:r>
              <a:rPr lang="en-US" dirty="0" err="1"/>
              <a:t>Veeco</a:t>
            </a:r>
            <a:r>
              <a:rPr lang="en-US" dirty="0"/>
              <a:t> PI resulted in global cross-license</a:t>
            </a:r>
          </a:p>
          <a:p>
            <a:pPr lvl="1"/>
            <a:r>
              <a:rPr lang="en-US" dirty="0"/>
              <a:t>Allegations of use of preliminary injunctions to support local industry</a:t>
            </a:r>
          </a:p>
          <a:p>
            <a:pPr lvl="1"/>
            <a:endParaRPr lang="en-US" dirty="0"/>
          </a:p>
          <a:p>
            <a:pPr lvl="1"/>
            <a:r>
              <a:rPr lang="en-US" dirty="0"/>
              <a:t>Source: </a:t>
            </a:r>
            <a:r>
              <a:rPr lang="en-US" dirty="0">
                <a:hlinkClick r:id="rId2"/>
              </a:rPr>
              <a:t>https://chinaipr.com/2018/07/04/semiconductor-patent-litigation-part-2-nationalism-transparency-and-rule-of-law/</a:t>
            </a:r>
            <a:endParaRPr lang="en-US" dirty="0"/>
          </a:p>
          <a:p>
            <a:pPr lvl="1"/>
            <a:endParaRPr lang="en-US" dirty="0"/>
          </a:p>
          <a:p>
            <a:pPr lvl="1"/>
            <a:endParaRPr lang="en-US" dirty="0"/>
          </a:p>
          <a:p>
            <a:endParaRPr lang="en-US" dirty="0"/>
          </a:p>
        </p:txBody>
      </p:sp>
      <p:sp>
        <p:nvSpPr>
          <p:cNvPr id="3" name="Title 2"/>
          <p:cNvSpPr>
            <a:spLocks noGrp="1"/>
          </p:cNvSpPr>
          <p:nvPr>
            <p:ph type="title"/>
          </p:nvPr>
        </p:nvSpPr>
        <p:spPr/>
        <p:txBody>
          <a:bodyPr/>
          <a:lstStyle/>
          <a:p>
            <a:r>
              <a:rPr lang="en-US" altLang="zh-CN" dirty="0"/>
              <a:t>But</a:t>
            </a:r>
            <a:r>
              <a:rPr lang="zh-CN" altLang="en-US" dirty="0"/>
              <a:t> </a:t>
            </a:r>
            <a:r>
              <a:rPr lang="en-US" altLang="zh-CN" dirty="0"/>
              <a:t>see</a:t>
            </a:r>
            <a:r>
              <a:rPr lang="is-IS" altLang="zh-CN" dirty="0"/>
              <a:t>…</a:t>
            </a:r>
            <a:endParaRPr lang="en-US" dirty="0"/>
          </a:p>
        </p:txBody>
      </p:sp>
      <p:pic>
        <p:nvPicPr>
          <p:cNvPr id="4" name="Picture 2" descr="spindel">
            <a:extLst>
              <a:ext uri="{FF2B5EF4-FFF2-40B4-BE49-F238E27FC236}">
                <a16:creationId xmlns:a16="http://schemas.microsoft.com/office/drawing/2014/main" id="{C774A14B-20BF-4155-9C2F-2287DD75F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1035" y="4351466"/>
            <a:ext cx="4021931" cy="1621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087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Trade</a:t>
            </a:r>
            <a:r>
              <a:rPr lang="zh-CN" altLang="en-US" dirty="0"/>
              <a:t> </a:t>
            </a:r>
            <a:r>
              <a:rPr lang="en-US" altLang="zh-CN" dirty="0"/>
              <a:t>Fair Litigation</a:t>
            </a:r>
            <a:r>
              <a:rPr lang="zh-CN" altLang="en-US" dirty="0"/>
              <a:t> </a:t>
            </a:r>
            <a:r>
              <a:rPr lang="en-US" altLang="zh-CN" dirty="0"/>
              <a:t>Functioning</a:t>
            </a:r>
            <a:r>
              <a:rPr lang="zh-CN" altLang="en-US" dirty="0"/>
              <a:t> </a:t>
            </a:r>
            <a:r>
              <a:rPr lang="en-US" altLang="zh-CN" dirty="0"/>
              <a:t>as</a:t>
            </a:r>
            <a:r>
              <a:rPr lang="zh-CN" altLang="en-US" dirty="0"/>
              <a:t> </a:t>
            </a:r>
            <a:r>
              <a:rPr lang="en-US" altLang="zh-CN" dirty="0"/>
              <a:t>an Evidence Investigation/Quasi-Discovery</a:t>
            </a:r>
            <a:r>
              <a:rPr lang="zh-CN" altLang="en-US" dirty="0"/>
              <a:t> </a:t>
            </a:r>
            <a:r>
              <a:rPr lang="en-US" altLang="zh-CN" dirty="0"/>
              <a:t>Mechanism</a:t>
            </a:r>
            <a:endParaRPr lang="en-US" dirty="0"/>
          </a:p>
        </p:txBody>
      </p:sp>
      <p:sp>
        <p:nvSpPr>
          <p:cNvPr id="3" name="Content Placeholder 2"/>
          <p:cNvSpPr>
            <a:spLocks noGrp="1"/>
          </p:cNvSpPr>
          <p:nvPr>
            <p:ph idx="1"/>
          </p:nvPr>
        </p:nvSpPr>
        <p:spPr/>
        <p:txBody>
          <a:bodyPr/>
          <a:lstStyle/>
          <a:p>
            <a:r>
              <a:rPr lang="en-US" altLang="zh-CN" dirty="0"/>
              <a:t>Notary</a:t>
            </a:r>
            <a:r>
              <a:rPr lang="zh-CN" altLang="en-US" dirty="0"/>
              <a:t> </a:t>
            </a:r>
            <a:r>
              <a:rPr lang="en-US" altLang="zh-CN" dirty="0"/>
              <a:t>Publics</a:t>
            </a:r>
            <a:r>
              <a:rPr lang="zh-CN" altLang="en-US" dirty="0"/>
              <a:t> </a:t>
            </a:r>
            <a:r>
              <a:rPr lang="en-US" altLang="zh-CN" dirty="0"/>
              <a:t>present at trade fair venue</a:t>
            </a:r>
          </a:p>
          <a:p>
            <a:pPr lvl="1"/>
            <a:r>
              <a:rPr lang="en-US" altLang="zh-CN" dirty="0"/>
              <a:t>Notarized evidence necessary to satisfy judicial formalities in China</a:t>
            </a:r>
          </a:p>
          <a:p>
            <a:r>
              <a:rPr lang="en-US" altLang="zh-CN" dirty="0"/>
              <a:t>Evidence,</a:t>
            </a:r>
            <a:r>
              <a:rPr lang="zh-CN" altLang="en-US" dirty="0"/>
              <a:t> </a:t>
            </a:r>
            <a:r>
              <a:rPr lang="en-US" altLang="zh-CN" dirty="0"/>
              <a:t>photos</a:t>
            </a:r>
            <a:r>
              <a:rPr lang="zh-CN" altLang="en-US" dirty="0"/>
              <a:t> </a:t>
            </a:r>
            <a:r>
              <a:rPr lang="en-US" altLang="zh-CN" dirty="0"/>
              <a:t>taken,</a:t>
            </a:r>
            <a:r>
              <a:rPr lang="zh-CN" altLang="en-US" dirty="0"/>
              <a:t> </a:t>
            </a:r>
            <a:r>
              <a:rPr lang="en-US" altLang="zh-CN" dirty="0"/>
              <a:t>brochures,</a:t>
            </a:r>
            <a:r>
              <a:rPr lang="zh-CN" altLang="en-US" dirty="0"/>
              <a:t> </a:t>
            </a:r>
            <a:r>
              <a:rPr lang="en-US" altLang="zh-CN" dirty="0"/>
              <a:t>and</a:t>
            </a:r>
            <a:r>
              <a:rPr lang="zh-CN" altLang="en-US" dirty="0"/>
              <a:t> </a:t>
            </a:r>
            <a:r>
              <a:rPr lang="en-US" altLang="zh-CN" dirty="0"/>
              <a:t>catalogues</a:t>
            </a:r>
            <a:r>
              <a:rPr lang="zh-CN" altLang="en-US" dirty="0"/>
              <a:t> </a:t>
            </a:r>
            <a:r>
              <a:rPr lang="en-US" altLang="zh-CN" dirty="0"/>
              <a:t>can</a:t>
            </a:r>
            <a:r>
              <a:rPr lang="zh-CN" altLang="en-US" dirty="0"/>
              <a:t> </a:t>
            </a:r>
            <a:r>
              <a:rPr lang="en-US" altLang="zh-CN" dirty="0"/>
              <a:t>all</a:t>
            </a:r>
            <a:r>
              <a:rPr lang="zh-CN" altLang="en-US" dirty="0"/>
              <a:t> </a:t>
            </a:r>
            <a:r>
              <a:rPr lang="en-US" altLang="zh-CN" dirty="0"/>
              <a:t>be</a:t>
            </a:r>
            <a:r>
              <a:rPr lang="zh-CN" altLang="en-US" dirty="0"/>
              <a:t> </a:t>
            </a:r>
            <a:r>
              <a:rPr lang="en-US" altLang="zh-CN" dirty="0"/>
              <a:t>notarized</a:t>
            </a:r>
            <a:r>
              <a:rPr lang="zh-CN" altLang="en-US" dirty="0"/>
              <a:t> </a:t>
            </a:r>
            <a:endParaRPr lang="en-US" altLang="zh-CN" dirty="0"/>
          </a:p>
          <a:p>
            <a:r>
              <a:rPr lang="en-US" altLang="zh-CN" dirty="0"/>
              <a:t>Evidence</a:t>
            </a:r>
            <a:r>
              <a:rPr lang="zh-CN" altLang="en-US" dirty="0"/>
              <a:t> </a:t>
            </a:r>
            <a:r>
              <a:rPr lang="en-US" altLang="zh-CN" dirty="0"/>
              <a:t>collected</a:t>
            </a:r>
            <a:r>
              <a:rPr lang="zh-CN" altLang="en-US" dirty="0"/>
              <a:t> </a:t>
            </a:r>
            <a:r>
              <a:rPr lang="en-US" altLang="zh-CN" dirty="0"/>
              <a:t>at</a:t>
            </a:r>
            <a:r>
              <a:rPr lang="zh-CN" altLang="en-US" dirty="0"/>
              <a:t> </a:t>
            </a:r>
            <a:r>
              <a:rPr lang="en-US" altLang="zh-CN" dirty="0"/>
              <a:t>the</a:t>
            </a:r>
            <a:r>
              <a:rPr lang="zh-CN" altLang="en-US" dirty="0"/>
              <a:t> </a:t>
            </a:r>
            <a:r>
              <a:rPr lang="en-US" altLang="zh-CN" dirty="0"/>
              <a:t>trade</a:t>
            </a:r>
            <a:r>
              <a:rPr lang="zh-CN" altLang="en-US" dirty="0"/>
              <a:t> </a:t>
            </a:r>
            <a:r>
              <a:rPr lang="en-US" altLang="zh-CN" dirty="0"/>
              <a:t>fair</a:t>
            </a:r>
            <a:r>
              <a:rPr lang="zh-CN" altLang="en-US" dirty="0"/>
              <a:t> </a:t>
            </a:r>
            <a:r>
              <a:rPr lang="en-US" altLang="zh-CN" dirty="0"/>
              <a:t>is also used</a:t>
            </a:r>
            <a:r>
              <a:rPr lang="zh-CN" altLang="en-US" dirty="0"/>
              <a:t> </a:t>
            </a:r>
            <a:r>
              <a:rPr lang="en-US" altLang="zh-CN" dirty="0"/>
              <a:t>to</a:t>
            </a:r>
            <a:r>
              <a:rPr lang="zh-CN" altLang="en-US" dirty="0"/>
              <a:t> </a:t>
            </a:r>
            <a:r>
              <a:rPr lang="en-US" altLang="zh-CN" dirty="0"/>
              <a:t>counter</a:t>
            </a:r>
            <a:r>
              <a:rPr lang="zh-CN" altLang="en-US" dirty="0"/>
              <a:t> </a:t>
            </a:r>
            <a:r>
              <a:rPr lang="en-US" altLang="zh-CN" dirty="0"/>
              <a:t>any</a:t>
            </a:r>
            <a:r>
              <a:rPr lang="zh-CN" altLang="en-US" dirty="0"/>
              <a:t> </a:t>
            </a:r>
            <a:r>
              <a:rPr lang="en-US" altLang="zh-CN" dirty="0"/>
              <a:t>non-use</a:t>
            </a:r>
            <a:r>
              <a:rPr lang="zh-CN" altLang="en-US" dirty="0"/>
              <a:t> </a:t>
            </a:r>
            <a:r>
              <a:rPr lang="en-US" altLang="zh-CN" dirty="0"/>
              <a:t>allegations</a:t>
            </a:r>
            <a:r>
              <a:rPr lang="zh-CN" altLang="en-US" dirty="0"/>
              <a:t> </a:t>
            </a:r>
            <a:r>
              <a:rPr lang="en-US" altLang="zh-CN" dirty="0"/>
              <a:t>by</a:t>
            </a:r>
            <a:r>
              <a:rPr lang="zh-CN" altLang="en-US" dirty="0"/>
              <a:t> </a:t>
            </a:r>
            <a:r>
              <a:rPr lang="en-US" altLang="zh-CN" dirty="0"/>
              <a:t>the</a:t>
            </a:r>
            <a:r>
              <a:rPr lang="zh-CN" altLang="en-US" dirty="0"/>
              <a:t> </a:t>
            </a:r>
            <a:r>
              <a:rPr lang="en-US" altLang="zh-CN" dirty="0"/>
              <a:t>Trademark</a:t>
            </a:r>
            <a:r>
              <a:rPr lang="zh-CN" altLang="en-US" dirty="0"/>
              <a:t> </a:t>
            </a:r>
            <a:r>
              <a:rPr lang="en-US" altLang="zh-CN" dirty="0"/>
              <a:t>Office</a:t>
            </a:r>
            <a:endParaRPr lang="en-US" dirty="0"/>
          </a:p>
        </p:txBody>
      </p:sp>
    </p:spTree>
    <p:extLst>
      <p:ext uri="{BB962C8B-B14F-4D97-AF65-F5344CB8AC3E}">
        <p14:creationId xmlns:p14="http://schemas.microsoft.com/office/powerpoint/2010/main" val="1297427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zh-CN" dirty="0"/>
              <a:t>Source:</a:t>
            </a:r>
            <a:r>
              <a:rPr lang="zh-CN" altLang="en-US" dirty="0"/>
              <a:t> </a:t>
            </a:r>
            <a:r>
              <a:rPr lang="en-US" altLang="zh-CN" dirty="0" err="1"/>
              <a:t>IPHouse</a:t>
            </a:r>
            <a:r>
              <a:rPr lang="en-US" altLang="zh-CN" dirty="0"/>
              <a:t> (http://</a:t>
            </a:r>
            <a:r>
              <a:rPr lang="en-US" altLang="zh-CN" dirty="0" err="1"/>
              <a:t>en.iphouse.cn</a:t>
            </a:r>
            <a:r>
              <a:rPr lang="en-US" altLang="zh-CN" dirty="0"/>
              <a:t>/</a:t>
            </a:r>
            <a:r>
              <a:rPr lang="en-US" altLang="zh-CN" dirty="0" err="1"/>
              <a:t>index.html</a:t>
            </a:r>
            <a:r>
              <a:rPr lang="en-US" altLang="zh-CN" dirty="0"/>
              <a:t>)</a:t>
            </a:r>
            <a:endParaRPr lang="en-US" dirty="0"/>
          </a:p>
          <a:p>
            <a:endParaRPr lang="en-US" dirty="0"/>
          </a:p>
          <a:p>
            <a:r>
              <a:rPr lang="en-US" altLang="zh-CN" dirty="0"/>
              <a:t>Search</a:t>
            </a:r>
            <a:r>
              <a:rPr lang="zh-CN" altLang="en-US" dirty="0"/>
              <a:t> </a:t>
            </a:r>
            <a:r>
              <a:rPr lang="en-US" altLang="zh-CN" dirty="0"/>
              <a:t>Method:</a:t>
            </a:r>
            <a:r>
              <a:rPr lang="zh-CN" altLang="en-US" dirty="0"/>
              <a:t> </a:t>
            </a:r>
            <a:r>
              <a:rPr lang="en-US" altLang="zh-CN" dirty="0"/>
              <a:t>Search “Canton Trade Fair” (</a:t>
            </a:r>
            <a:r>
              <a:rPr lang="zh-CN" altLang="en-US" dirty="0"/>
              <a:t>广交会</a:t>
            </a:r>
            <a:r>
              <a:rPr lang="en-US" altLang="zh-CN" dirty="0"/>
              <a:t>)</a:t>
            </a:r>
          </a:p>
          <a:p>
            <a:pPr marL="214313" indent="-214313">
              <a:buFont typeface="Courier New" charset="0"/>
              <a:buChar char="o"/>
            </a:pPr>
            <a:r>
              <a:rPr lang="en-US" altLang="zh-CN" dirty="0"/>
              <a:t>Searched</a:t>
            </a:r>
            <a:r>
              <a:rPr lang="zh-CN" altLang="en-US" dirty="0"/>
              <a:t> </a:t>
            </a:r>
            <a:r>
              <a:rPr lang="en-US" altLang="zh-CN" dirty="0"/>
              <a:t>in</a:t>
            </a:r>
            <a:r>
              <a:rPr lang="zh-CN" altLang="en-US" dirty="0"/>
              <a:t> </a:t>
            </a:r>
            <a:r>
              <a:rPr lang="en-US" altLang="zh-CN" dirty="0"/>
              <a:t>result</a:t>
            </a:r>
            <a:r>
              <a:rPr lang="zh-CN" altLang="en-US" dirty="0"/>
              <a:t> </a:t>
            </a:r>
            <a:r>
              <a:rPr lang="en-US" altLang="zh-CN" dirty="0"/>
              <a:t>for</a:t>
            </a:r>
            <a:r>
              <a:rPr lang="zh-CN" altLang="en-US" dirty="0"/>
              <a:t> </a:t>
            </a:r>
            <a:r>
              <a:rPr lang="en-US" altLang="zh-CN" dirty="0"/>
              <a:t>“Patent”</a:t>
            </a:r>
            <a:r>
              <a:rPr lang="zh-CN" altLang="en-US" dirty="0"/>
              <a:t> </a:t>
            </a:r>
            <a:r>
              <a:rPr lang="en-US" altLang="zh-CN" dirty="0"/>
              <a:t>and</a:t>
            </a:r>
            <a:r>
              <a:rPr lang="zh-CN" altLang="en-US" dirty="0"/>
              <a:t> </a:t>
            </a:r>
            <a:r>
              <a:rPr lang="en-US" altLang="zh-CN" dirty="0"/>
              <a:t>”Trademark,”</a:t>
            </a:r>
            <a:r>
              <a:rPr lang="zh-CN" altLang="en-US" dirty="0"/>
              <a:t> </a:t>
            </a:r>
            <a:r>
              <a:rPr lang="en-US" altLang="zh-CN" dirty="0"/>
              <a:t>respectively</a:t>
            </a:r>
          </a:p>
          <a:p>
            <a:pPr marL="214313" indent="-214313">
              <a:buFont typeface="Courier New" charset="0"/>
              <a:buChar char="o"/>
            </a:pPr>
            <a:r>
              <a:rPr lang="en-US" altLang="zh-CN" dirty="0"/>
              <a:t>Searched</a:t>
            </a:r>
            <a:r>
              <a:rPr lang="zh-CN" altLang="en-US" dirty="0"/>
              <a:t> </a:t>
            </a:r>
            <a:r>
              <a:rPr lang="en-US" altLang="zh-CN" dirty="0"/>
              <a:t>in</a:t>
            </a:r>
            <a:r>
              <a:rPr lang="zh-CN" altLang="en-US" dirty="0"/>
              <a:t> </a:t>
            </a:r>
            <a:r>
              <a:rPr lang="en-US" altLang="zh-CN" dirty="0"/>
              <a:t>result</a:t>
            </a:r>
            <a:r>
              <a:rPr lang="zh-CN" altLang="en-US" dirty="0"/>
              <a:t> </a:t>
            </a:r>
            <a:r>
              <a:rPr lang="en-US" altLang="zh-CN" dirty="0"/>
              <a:t>for</a:t>
            </a:r>
            <a:r>
              <a:rPr lang="zh-CN" altLang="en-US" dirty="0"/>
              <a:t> </a:t>
            </a:r>
            <a:r>
              <a:rPr lang="en-US" altLang="zh-CN" dirty="0"/>
              <a:t>“Preservation</a:t>
            </a:r>
            <a:r>
              <a:rPr lang="zh-CN" altLang="en-US" dirty="0"/>
              <a:t> </a:t>
            </a:r>
            <a:r>
              <a:rPr lang="en-US" altLang="zh-CN" dirty="0"/>
              <a:t>of</a:t>
            </a:r>
            <a:r>
              <a:rPr lang="zh-CN" altLang="en-US" dirty="0"/>
              <a:t> </a:t>
            </a:r>
            <a:r>
              <a:rPr lang="en-US" altLang="zh-CN" dirty="0"/>
              <a:t>Evidence”</a:t>
            </a:r>
            <a:r>
              <a:rPr lang="zh-CN" altLang="en-US" dirty="0"/>
              <a:t> </a:t>
            </a:r>
            <a:r>
              <a:rPr lang="en-US" altLang="zh-CN" dirty="0"/>
              <a:t>(</a:t>
            </a:r>
            <a:r>
              <a:rPr lang="zh-CN" altLang="en-US" dirty="0"/>
              <a:t>证据保全</a:t>
            </a:r>
            <a:r>
              <a:rPr lang="en-US" altLang="zh-CN" dirty="0"/>
              <a:t>)</a:t>
            </a:r>
          </a:p>
          <a:p>
            <a:pPr marL="214313" indent="-214313">
              <a:buFont typeface="Courier New" charset="0"/>
              <a:buChar char="o"/>
            </a:pPr>
            <a:r>
              <a:rPr lang="en-US" altLang="zh-CN" dirty="0"/>
              <a:t>Searched</a:t>
            </a:r>
            <a:r>
              <a:rPr lang="zh-CN" altLang="en-US" dirty="0"/>
              <a:t> </a:t>
            </a:r>
            <a:r>
              <a:rPr lang="en-US" altLang="zh-CN" dirty="0"/>
              <a:t>in</a:t>
            </a:r>
            <a:r>
              <a:rPr lang="zh-CN" altLang="en-US" dirty="0"/>
              <a:t> </a:t>
            </a:r>
            <a:r>
              <a:rPr lang="en-US" altLang="zh-CN" dirty="0"/>
              <a:t>result</a:t>
            </a:r>
            <a:r>
              <a:rPr lang="zh-CN" altLang="en-US" dirty="0"/>
              <a:t> </a:t>
            </a:r>
            <a:r>
              <a:rPr lang="en-US" altLang="zh-CN" dirty="0"/>
              <a:t>for</a:t>
            </a:r>
            <a:r>
              <a:rPr lang="zh-CN" altLang="en-US" dirty="0"/>
              <a:t> </a:t>
            </a:r>
            <a:r>
              <a:rPr lang="en-US" altLang="zh-CN" dirty="0"/>
              <a:t>“Preliminary</a:t>
            </a:r>
            <a:r>
              <a:rPr lang="zh-CN" altLang="en-US" dirty="0"/>
              <a:t> </a:t>
            </a:r>
            <a:r>
              <a:rPr lang="en-US" altLang="zh-CN" dirty="0"/>
              <a:t>Injunction”</a:t>
            </a:r>
            <a:r>
              <a:rPr lang="zh-CN" altLang="en-US" dirty="0"/>
              <a:t> </a:t>
            </a:r>
            <a:r>
              <a:rPr lang="en-US" altLang="zh-CN" dirty="0"/>
              <a:t>(</a:t>
            </a:r>
            <a:r>
              <a:rPr lang="zh-CN" altLang="en-US" dirty="0"/>
              <a:t>诉前禁令</a:t>
            </a:r>
            <a:r>
              <a:rPr lang="en-US" altLang="zh-CN" dirty="0"/>
              <a:t>)</a:t>
            </a:r>
            <a:endParaRPr lang="en-US" dirty="0"/>
          </a:p>
          <a:p>
            <a:r>
              <a:rPr lang="en-US" altLang="zh-CN" dirty="0"/>
              <a:t>Limitations:</a:t>
            </a:r>
            <a:r>
              <a:rPr lang="zh-CN" altLang="en-US" dirty="0"/>
              <a:t> </a:t>
            </a:r>
            <a:r>
              <a:rPr lang="en-US" altLang="zh-CN" dirty="0" err="1"/>
              <a:t>IPHouse</a:t>
            </a:r>
            <a:r>
              <a:rPr lang="zh-CN" altLang="en-US" dirty="0"/>
              <a:t> </a:t>
            </a:r>
            <a:r>
              <a:rPr lang="en-US" altLang="zh-CN" dirty="0"/>
              <a:t>only</a:t>
            </a:r>
            <a:r>
              <a:rPr lang="zh-CN" altLang="en-US" dirty="0"/>
              <a:t> </a:t>
            </a:r>
            <a:r>
              <a:rPr lang="en-US" altLang="zh-CN" dirty="0"/>
              <a:t>provides</a:t>
            </a:r>
            <a:r>
              <a:rPr lang="zh-CN" altLang="en-US" dirty="0"/>
              <a:t> </a:t>
            </a:r>
            <a:r>
              <a:rPr lang="en-US" altLang="zh-CN" dirty="0"/>
              <a:t>Court</a:t>
            </a:r>
            <a:r>
              <a:rPr lang="zh-CN" altLang="en-US" dirty="0"/>
              <a:t> </a:t>
            </a:r>
            <a:r>
              <a:rPr lang="en-US" altLang="zh-CN" dirty="0"/>
              <a:t>Opinions</a:t>
            </a:r>
            <a:r>
              <a:rPr lang="zh-CN" altLang="en-US" dirty="0"/>
              <a:t> </a:t>
            </a:r>
            <a:r>
              <a:rPr lang="en-US" altLang="zh-CN" dirty="0"/>
              <a:t>and</a:t>
            </a:r>
            <a:r>
              <a:rPr lang="zh-CN" altLang="en-US" dirty="0"/>
              <a:t> </a:t>
            </a:r>
            <a:r>
              <a:rPr lang="en-US" altLang="zh-CN" dirty="0"/>
              <a:t>Written</a:t>
            </a:r>
            <a:r>
              <a:rPr lang="zh-CN" altLang="en-US" dirty="0"/>
              <a:t> </a:t>
            </a:r>
            <a:r>
              <a:rPr lang="en-US" altLang="zh-CN" dirty="0"/>
              <a:t>Court</a:t>
            </a:r>
            <a:r>
              <a:rPr lang="zh-CN" altLang="en-US" dirty="0"/>
              <a:t> </a:t>
            </a:r>
            <a:r>
              <a:rPr lang="en-US" altLang="zh-CN" dirty="0"/>
              <a:t>Orders</a:t>
            </a:r>
            <a:r>
              <a:rPr lang="zh-CN" altLang="en-US" dirty="0"/>
              <a:t> </a:t>
            </a:r>
            <a:r>
              <a:rPr lang="en-US" altLang="zh-CN" dirty="0"/>
              <a:t>(which</a:t>
            </a:r>
            <a:r>
              <a:rPr lang="zh-CN" altLang="en-US" dirty="0"/>
              <a:t> </a:t>
            </a:r>
            <a:r>
              <a:rPr lang="en-US" altLang="zh-CN" dirty="0"/>
              <a:t>are</a:t>
            </a:r>
            <a:r>
              <a:rPr lang="zh-CN" altLang="en-US" dirty="0"/>
              <a:t> </a:t>
            </a:r>
            <a:r>
              <a:rPr lang="en-US" altLang="zh-CN" dirty="0"/>
              <a:t>issued</a:t>
            </a:r>
            <a:r>
              <a:rPr lang="zh-CN" altLang="en-US" dirty="0"/>
              <a:t> </a:t>
            </a:r>
            <a:r>
              <a:rPr lang="en-US" altLang="zh-CN" dirty="0"/>
              <a:t>when</a:t>
            </a:r>
            <a:r>
              <a:rPr lang="zh-CN" altLang="en-US" dirty="0"/>
              <a:t> </a:t>
            </a:r>
            <a:r>
              <a:rPr lang="en-US" altLang="zh-CN" dirty="0"/>
              <a:t>the</a:t>
            </a:r>
            <a:r>
              <a:rPr lang="zh-CN" altLang="en-US" dirty="0"/>
              <a:t> </a:t>
            </a:r>
            <a:r>
              <a:rPr lang="en-US" altLang="zh-CN" dirty="0"/>
              <a:t>plaintiff</a:t>
            </a:r>
            <a:r>
              <a:rPr lang="zh-CN" altLang="en-US" dirty="0"/>
              <a:t> </a:t>
            </a:r>
            <a:r>
              <a:rPr lang="en-US" altLang="zh-CN" dirty="0"/>
              <a:t>seeks</a:t>
            </a:r>
            <a:r>
              <a:rPr lang="zh-CN" altLang="en-US" dirty="0"/>
              <a:t> </a:t>
            </a:r>
            <a:r>
              <a:rPr lang="en-US" altLang="zh-CN" dirty="0"/>
              <a:t>to</a:t>
            </a:r>
            <a:r>
              <a:rPr lang="zh-CN" altLang="en-US" dirty="0"/>
              <a:t> </a:t>
            </a:r>
            <a:r>
              <a:rPr lang="en-US" altLang="zh-CN" dirty="0"/>
              <a:t>dismiss</a:t>
            </a:r>
            <a:r>
              <a:rPr lang="zh-CN" altLang="en-US" dirty="0"/>
              <a:t> </a:t>
            </a:r>
            <a:r>
              <a:rPr lang="en-US" altLang="zh-CN" dirty="0"/>
              <a:t>the</a:t>
            </a:r>
            <a:r>
              <a:rPr lang="zh-CN" altLang="en-US" dirty="0"/>
              <a:t> </a:t>
            </a:r>
            <a:r>
              <a:rPr lang="en-US" altLang="zh-CN" dirty="0"/>
              <a:t>case).</a:t>
            </a:r>
            <a:r>
              <a:rPr lang="zh-CN" altLang="en-US" dirty="0"/>
              <a:t> </a:t>
            </a:r>
            <a:r>
              <a:rPr lang="en-US" altLang="zh-CN" dirty="0"/>
              <a:t>This</a:t>
            </a:r>
            <a:r>
              <a:rPr lang="zh-CN" altLang="en-US" dirty="0"/>
              <a:t> </a:t>
            </a:r>
            <a:r>
              <a:rPr lang="en-US" altLang="zh-CN" dirty="0"/>
              <a:t>database</a:t>
            </a:r>
            <a:r>
              <a:rPr lang="zh-CN" altLang="en-US" dirty="0"/>
              <a:t> </a:t>
            </a:r>
            <a:r>
              <a:rPr lang="en-US" altLang="zh-CN" dirty="0"/>
              <a:t>does</a:t>
            </a:r>
            <a:r>
              <a:rPr lang="zh-CN" altLang="en-US" dirty="0"/>
              <a:t> </a:t>
            </a:r>
            <a:r>
              <a:rPr lang="en-US" altLang="zh-CN" dirty="0"/>
              <a:t>not</a:t>
            </a:r>
            <a:r>
              <a:rPr lang="zh-CN" altLang="en-US" dirty="0"/>
              <a:t> </a:t>
            </a:r>
            <a:r>
              <a:rPr lang="en-US" altLang="zh-CN" dirty="0"/>
              <a:t>include</a:t>
            </a:r>
            <a:r>
              <a:rPr lang="zh-CN" altLang="en-US" dirty="0"/>
              <a:t> </a:t>
            </a:r>
            <a:r>
              <a:rPr lang="en-US" altLang="zh-CN" dirty="0"/>
              <a:t>pre-trial</a:t>
            </a:r>
            <a:r>
              <a:rPr lang="zh-CN" altLang="en-US" dirty="0"/>
              <a:t> </a:t>
            </a:r>
            <a:r>
              <a:rPr lang="en-US" altLang="zh-CN" dirty="0"/>
              <a:t>orders,</a:t>
            </a:r>
            <a:r>
              <a:rPr lang="zh-CN" altLang="en-US" dirty="0"/>
              <a:t> </a:t>
            </a:r>
            <a:r>
              <a:rPr lang="en-US" altLang="zh-CN" dirty="0"/>
              <a:t>motions,</a:t>
            </a:r>
            <a:r>
              <a:rPr lang="zh-CN" altLang="en-US" dirty="0"/>
              <a:t> </a:t>
            </a:r>
            <a:r>
              <a:rPr lang="en-US" altLang="zh-CN" dirty="0"/>
              <a:t>or</a:t>
            </a:r>
            <a:r>
              <a:rPr lang="zh-CN" altLang="en-US" dirty="0"/>
              <a:t> </a:t>
            </a:r>
            <a:r>
              <a:rPr lang="en-US" altLang="zh-CN" dirty="0"/>
              <a:t>writs.</a:t>
            </a:r>
            <a:r>
              <a:rPr lang="zh-CN" altLang="en-US" dirty="0"/>
              <a:t> </a:t>
            </a:r>
            <a:r>
              <a:rPr lang="en-US" altLang="zh-CN" dirty="0"/>
              <a:t>This</a:t>
            </a:r>
            <a:r>
              <a:rPr lang="zh-CN" altLang="en-US" dirty="0"/>
              <a:t> </a:t>
            </a:r>
            <a:r>
              <a:rPr lang="en-US" altLang="zh-CN" dirty="0"/>
              <a:t>database</a:t>
            </a:r>
            <a:r>
              <a:rPr lang="zh-CN" altLang="en-US" dirty="0"/>
              <a:t> </a:t>
            </a:r>
            <a:r>
              <a:rPr lang="en-US" altLang="zh-CN" dirty="0"/>
              <a:t>also</a:t>
            </a:r>
            <a:r>
              <a:rPr lang="zh-CN" altLang="en-US" dirty="0"/>
              <a:t> </a:t>
            </a:r>
            <a:r>
              <a:rPr lang="en-US" altLang="zh-CN" dirty="0"/>
              <a:t>does</a:t>
            </a:r>
            <a:r>
              <a:rPr lang="zh-CN" altLang="en-US" dirty="0"/>
              <a:t> </a:t>
            </a:r>
            <a:r>
              <a:rPr lang="en-US" altLang="zh-CN" dirty="0"/>
              <a:t>not</a:t>
            </a:r>
            <a:r>
              <a:rPr lang="zh-CN" altLang="en-US" dirty="0"/>
              <a:t> </a:t>
            </a:r>
            <a:r>
              <a:rPr lang="en-US" altLang="zh-CN" dirty="0"/>
              <a:t>record</a:t>
            </a:r>
            <a:r>
              <a:rPr lang="zh-CN" altLang="en-US" dirty="0"/>
              <a:t> </a:t>
            </a:r>
            <a:r>
              <a:rPr lang="en-US" altLang="zh-CN" dirty="0"/>
              <a:t>cases</a:t>
            </a:r>
            <a:r>
              <a:rPr lang="zh-CN" altLang="en-US" dirty="0"/>
              <a:t> </a:t>
            </a:r>
            <a:r>
              <a:rPr lang="en-US" altLang="zh-CN" dirty="0"/>
              <a:t>that</a:t>
            </a:r>
            <a:r>
              <a:rPr lang="zh-CN" altLang="en-US" dirty="0"/>
              <a:t> </a:t>
            </a:r>
            <a:r>
              <a:rPr lang="en-US" altLang="zh-CN" dirty="0"/>
              <a:t>are</a:t>
            </a:r>
            <a:r>
              <a:rPr lang="zh-CN" altLang="en-US" dirty="0"/>
              <a:t> </a:t>
            </a:r>
            <a:r>
              <a:rPr lang="en-US" altLang="zh-CN" dirty="0"/>
              <a:t>dismissed</a:t>
            </a:r>
            <a:r>
              <a:rPr lang="zh-CN" altLang="en-US" dirty="0"/>
              <a:t> </a:t>
            </a:r>
            <a:r>
              <a:rPr lang="en-US" altLang="zh-CN" dirty="0"/>
              <a:t>preliminarily.</a:t>
            </a:r>
            <a:endParaRPr lang="en-US" b="1" dirty="0"/>
          </a:p>
          <a:p>
            <a:endParaRPr lang="en-US" dirty="0"/>
          </a:p>
        </p:txBody>
      </p:sp>
      <p:sp>
        <p:nvSpPr>
          <p:cNvPr id="3" name="Title 2"/>
          <p:cNvSpPr>
            <a:spLocks noGrp="1"/>
          </p:cNvSpPr>
          <p:nvPr>
            <p:ph type="title"/>
          </p:nvPr>
        </p:nvSpPr>
        <p:spPr/>
        <p:txBody>
          <a:bodyPr/>
          <a:lstStyle/>
          <a:p>
            <a:r>
              <a:rPr lang="en-US" altLang="zh-CN" dirty="0"/>
              <a:t>Research</a:t>
            </a:r>
            <a:r>
              <a:rPr lang="zh-CN" altLang="en-US" dirty="0"/>
              <a:t> </a:t>
            </a:r>
            <a:r>
              <a:rPr lang="en-US" altLang="zh-CN" dirty="0"/>
              <a:t>Method</a:t>
            </a:r>
            <a:r>
              <a:rPr lang="zh-CN" altLang="en-US" dirty="0"/>
              <a:t> </a:t>
            </a:r>
            <a:r>
              <a:rPr lang="en-US" altLang="zh-CN" dirty="0"/>
              <a:t>and</a:t>
            </a:r>
            <a:r>
              <a:rPr lang="zh-CN" altLang="en-US" dirty="0"/>
              <a:t> </a:t>
            </a:r>
            <a:r>
              <a:rPr lang="en-US" altLang="zh-CN" dirty="0"/>
              <a:t>Limitations</a:t>
            </a:r>
            <a:endParaRPr lang="en-US" dirty="0"/>
          </a:p>
        </p:txBody>
      </p:sp>
    </p:spTree>
    <p:extLst>
      <p:ext uri="{BB962C8B-B14F-4D97-AF65-F5344CB8AC3E}">
        <p14:creationId xmlns:p14="http://schemas.microsoft.com/office/powerpoint/2010/main" val="947537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404710"/>
            <a:ext cx="7886700" cy="4879976"/>
          </a:xfrm>
        </p:spPr>
        <p:txBody>
          <a:bodyPr>
            <a:normAutofit fontScale="85000" lnSpcReduction="20000"/>
          </a:bodyPr>
          <a:lstStyle/>
          <a:p>
            <a:endParaRPr lang="en-US" altLang="zh-CN" b="1" dirty="0"/>
          </a:p>
          <a:p>
            <a:r>
              <a:rPr lang="en-US" altLang="zh-CN" b="1" dirty="0"/>
              <a:t>Source</a:t>
            </a:r>
            <a:r>
              <a:rPr lang="en-US" altLang="zh-CN" dirty="0"/>
              <a:t>:</a:t>
            </a:r>
            <a:r>
              <a:rPr lang="zh-CN" altLang="en-US" dirty="0"/>
              <a:t> </a:t>
            </a:r>
            <a:r>
              <a:rPr lang="en-US" altLang="zh-CN" dirty="0"/>
              <a:t>LexisNexis,</a:t>
            </a:r>
            <a:r>
              <a:rPr lang="zh-CN" altLang="en-US" dirty="0"/>
              <a:t> </a:t>
            </a:r>
            <a:r>
              <a:rPr lang="en-US" altLang="zh-CN" dirty="0"/>
              <a:t>Bloomberg</a:t>
            </a:r>
            <a:r>
              <a:rPr lang="zh-CN" altLang="en-US" dirty="0"/>
              <a:t> </a:t>
            </a:r>
            <a:r>
              <a:rPr lang="en-US" altLang="zh-CN" dirty="0"/>
              <a:t>Law</a:t>
            </a:r>
            <a:r>
              <a:rPr lang="zh-CN" altLang="en-US" dirty="0"/>
              <a:t> </a:t>
            </a:r>
            <a:r>
              <a:rPr lang="en-US" altLang="zh-CN" dirty="0"/>
              <a:t>and</a:t>
            </a:r>
            <a:r>
              <a:rPr lang="zh-CN" altLang="en-US" dirty="0"/>
              <a:t> </a:t>
            </a:r>
            <a:r>
              <a:rPr lang="en-US" altLang="zh-CN" dirty="0"/>
              <a:t>Marketa Trimble’s</a:t>
            </a:r>
            <a:r>
              <a:rPr lang="zh-CN" altLang="en-US" dirty="0"/>
              <a:t> </a:t>
            </a:r>
            <a:r>
              <a:rPr lang="en-US" altLang="zh-CN" dirty="0"/>
              <a:t>article</a:t>
            </a:r>
            <a:r>
              <a:rPr lang="zh-CN" altLang="en-US" dirty="0"/>
              <a:t> </a:t>
            </a:r>
            <a:r>
              <a:rPr lang="en-US" altLang="zh-CN" dirty="0"/>
              <a:t>(</a:t>
            </a:r>
            <a:r>
              <a:rPr lang="en-US" dirty="0"/>
              <a:t>Marketa Trimble, </a:t>
            </a:r>
            <a:r>
              <a:rPr lang="en-US" i="1" dirty="0">
                <a:hlinkClick r:id="rId2"/>
              </a:rPr>
              <a:t>Temporary Restraining Orders to Enforce Intellectual Property Rights at Trade Shows: An Empirical Study</a:t>
            </a:r>
            <a:r>
              <a:rPr lang="en-US" dirty="0"/>
              <a:t>, 83 </a:t>
            </a:r>
            <a:r>
              <a:rPr lang="en-US" cap="small" dirty="0"/>
              <a:t>Brook. L. Rev. __ </a:t>
            </a:r>
            <a:r>
              <a:rPr lang="en-US" dirty="0"/>
              <a:t>(forthcoming 2018)</a:t>
            </a:r>
            <a:r>
              <a:rPr lang="en-US" altLang="zh-CN" dirty="0"/>
              <a:t>)</a:t>
            </a:r>
            <a:r>
              <a:rPr lang="en-US" dirty="0"/>
              <a:t>.</a:t>
            </a:r>
          </a:p>
          <a:p>
            <a:endParaRPr lang="en-US" dirty="0"/>
          </a:p>
          <a:p>
            <a:r>
              <a:rPr lang="en-US" altLang="zh-CN" b="1" dirty="0"/>
              <a:t>Search</a:t>
            </a:r>
            <a:r>
              <a:rPr lang="zh-CN" altLang="en-US" b="1" dirty="0"/>
              <a:t> </a:t>
            </a:r>
            <a:r>
              <a:rPr lang="en-US" altLang="zh-CN" b="1" dirty="0"/>
              <a:t>Method</a:t>
            </a:r>
            <a:r>
              <a:rPr lang="en-US" altLang="zh-CN" dirty="0"/>
              <a:t>:</a:t>
            </a:r>
            <a:r>
              <a:rPr lang="zh-CN" altLang="en-US" dirty="0"/>
              <a:t> </a:t>
            </a:r>
            <a:r>
              <a:rPr lang="en-US" altLang="zh-CN" dirty="0"/>
              <a:t>Search</a:t>
            </a:r>
            <a:r>
              <a:rPr lang="zh-CN" altLang="en-US" dirty="0"/>
              <a:t> </a:t>
            </a:r>
            <a:r>
              <a:rPr lang="en-US" altLang="zh-CN" dirty="0"/>
              <a:t>public</a:t>
            </a:r>
            <a:r>
              <a:rPr lang="zh-CN" altLang="en-US" dirty="0"/>
              <a:t> </a:t>
            </a:r>
            <a:r>
              <a:rPr lang="en-US" altLang="zh-CN" dirty="0"/>
              <a:t>opinions</a:t>
            </a:r>
            <a:r>
              <a:rPr lang="zh-CN" altLang="en-US" dirty="0"/>
              <a:t> </a:t>
            </a:r>
            <a:r>
              <a:rPr lang="en-US" altLang="zh-CN" dirty="0"/>
              <a:t>in</a:t>
            </a:r>
            <a:r>
              <a:rPr lang="zh-CN" altLang="en-US" dirty="0"/>
              <a:t> </a:t>
            </a:r>
            <a:r>
              <a:rPr lang="en-US" altLang="zh-CN" dirty="0"/>
              <a:t>LexisNexis</a:t>
            </a:r>
            <a:r>
              <a:rPr lang="zh-CN" altLang="en-US" dirty="0"/>
              <a:t> </a:t>
            </a:r>
            <a:r>
              <a:rPr lang="en-US" altLang="zh-CN" dirty="0"/>
              <a:t>using</a:t>
            </a:r>
            <a:r>
              <a:rPr lang="zh-CN" altLang="en-US" dirty="0"/>
              <a:t> </a:t>
            </a:r>
            <a:r>
              <a:rPr lang="en-US" altLang="zh-CN" dirty="0"/>
              <a:t>search</a:t>
            </a:r>
            <a:r>
              <a:rPr lang="zh-CN" altLang="en-US" dirty="0"/>
              <a:t> </a:t>
            </a:r>
            <a:r>
              <a:rPr lang="en-US" altLang="zh-CN" dirty="0"/>
              <a:t>terms</a:t>
            </a:r>
            <a:r>
              <a:rPr lang="zh-CN" altLang="en-US" dirty="0"/>
              <a:t> </a:t>
            </a:r>
            <a:r>
              <a:rPr lang="en-US" altLang="zh-CN" dirty="0"/>
              <a:t>shown</a:t>
            </a:r>
            <a:r>
              <a:rPr lang="zh-CN" altLang="en-US" dirty="0"/>
              <a:t> </a:t>
            </a:r>
            <a:r>
              <a:rPr lang="en-US" altLang="zh-CN" dirty="0"/>
              <a:t>as</a:t>
            </a:r>
            <a:r>
              <a:rPr lang="zh-CN" altLang="en-US" dirty="0"/>
              <a:t> </a:t>
            </a:r>
            <a:r>
              <a:rPr lang="en-US" altLang="zh-CN" dirty="0"/>
              <a:t>below,</a:t>
            </a:r>
            <a:r>
              <a:rPr lang="zh-CN" altLang="en-US" dirty="0"/>
              <a:t> </a:t>
            </a:r>
            <a:r>
              <a:rPr lang="en-US" altLang="zh-CN" dirty="0"/>
              <a:t>then</a:t>
            </a:r>
            <a:r>
              <a:rPr lang="zh-CN" altLang="en-US" dirty="0"/>
              <a:t> </a:t>
            </a:r>
            <a:r>
              <a:rPr lang="en-US" altLang="zh-CN" dirty="0"/>
              <a:t>cross-reference</a:t>
            </a:r>
            <a:r>
              <a:rPr lang="zh-CN" altLang="en-US" dirty="0"/>
              <a:t> </a:t>
            </a:r>
            <a:r>
              <a:rPr lang="en-US" altLang="zh-CN" dirty="0"/>
              <a:t>docket</a:t>
            </a:r>
            <a:r>
              <a:rPr lang="zh-CN" altLang="en-US" dirty="0"/>
              <a:t> </a:t>
            </a:r>
            <a:r>
              <a:rPr lang="en-US" altLang="zh-CN" dirty="0"/>
              <a:t>entries</a:t>
            </a:r>
            <a:r>
              <a:rPr lang="zh-CN" altLang="en-US" dirty="0"/>
              <a:t> </a:t>
            </a:r>
            <a:r>
              <a:rPr lang="en-US" altLang="zh-CN" dirty="0"/>
              <a:t>in</a:t>
            </a:r>
            <a:r>
              <a:rPr lang="zh-CN" altLang="en-US" dirty="0"/>
              <a:t> </a:t>
            </a:r>
            <a:r>
              <a:rPr lang="en-US" altLang="zh-CN" dirty="0"/>
              <a:t>Bloomberg</a:t>
            </a:r>
            <a:r>
              <a:rPr lang="zh-CN" altLang="en-US" dirty="0"/>
              <a:t> </a:t>
            </a:r>
            <a:r>
              <a:rPr lang="en-US" altLang="zh-CN" dirty="0"/>
              <a:t>Law.</a:t>
            </a:r>
            <a:r>
              <a:rPr lang="zh-CN" altLang="en-US" dirty="0"/>
              <a:t> </a:t>
            </a:r>
            <a:r>
              <a:rPr lang="en-US" altLang="zh-CN" dirty="0"/>
              <a:t>Eleven</a:t>
            </a:r>
            <a:r>
              <a:rPr lang="zh-CN" altLang="en-US" dirty="0"/>
              <a:t> </a:t>
            </a:r>
            <a:r>
              <a:rPr lang="en-US" altLang="zh-CN" dirty="0"/>
              <a:t>cases</a:t>
            </a:r>
            <a:r>
              <a:rPr lang="zh-CN" altLang="en-US" dirty="0"/>
              <a:t> </a:t>
            </a:r>
            <a:r>
              <a:rPr lang="en-US" altLang="zh-CN" dirty="0"/>
              <a:t>mentioned</a:t>
            </a:r>
            <a:r>
              <a:rPr lang="zh-CN" altLang="en-US" dirty="0"/>
              <a:t> </a:t>
            </a:r>
            <a:r>
              <a:rPr lang="en-US" altLang="zh-CN" dirty="0"/>
              <a:t>in</a:t>
            </a:r>
            <a:r>
              <a:rPr lang="zh-CN" altLang="en-US" dirty="0"/>
              <a:t> </a:t>
            </a:r>
            <a:r>
              <a:rPr lang="en-US" altLang="zh-CN" dirty="0"/>
              <a:t>Marketa</a:t>
            </a:r>
            <a:r>
              <a:rPr lang="zh-CN" altLang="en-US" dirty="0"/>
              <a:t> </a:t>
            </a:r>
            <a:r>
              <a:rPr lang="en-US" altLang="zh-CN" dirty="0"/>
              <a:t>Trimble’s</a:t>
            </a:r>
            <a:r>
              <a:rPr lang="zh-CN" altLang="en-US" dirty="0"/>
              <a:t> </a:t>
            </a:r>
            <a:r>
              <a:rPr lang="en-US" altLang="zh-CN" dirty="0"/>
              <a:t>article</a:t>
            </a:r>
            <a:r>
              <a:rPr lang="zh-CN" altLang="en-US" dirty="0"/>
              <a:t> </a:t>
            </a:r>
            <a:r>
              <a:rPr lang="en-US" altLang="zh-CN" dirty="0"/>
              <a:t>are</a:t>
            </a:r>
            <a:r>
              <a:rPr lang="zh-CN" altLang="en-US" dirty="0"/>
              <a:t> </a:t>
            </a:r>
            <a:r>
              <a:rPr lang="en-US" altLang="zh-CN" dirty="0"/>
              <a:t>also</a:t>
            </a:r>
            <a:r>
              <a:rPr lang="zh-CN" altLang="en-US" dirty="0"/>
              <a:t> </a:t>
            </a:r>
            <a:r>
              <a:rPr lang="en-US" altLang="zh-CN" dirty="0"/>
              <a:t>included.</a:t>
            </a:r>
          </a:p>
          <a:p>
            <a:endParaRPr lang="en-US" altLang="zh-CN" dirty="0"/>
          </a:p>
          <a:p>
            <a:pPr marL="214313" indent="-214313">
              <a:buFont typeface="Courier New" charset="0"/>
              <a:buChar char="o"/>
            </a:pPr>
            <a:r>
              <a:rPr lang="en-US" altLang="zh-CN" dirty="0"/>
              <a:t>“trade</a:t>
            </a:r>
            <a:r>
              <a:rPr lang="zh-CN" altLang="en-US" dirty="0"/>
              <a:t> </a:t>
            </a:r>
            <a:r>
              <a:rPr lang="en-US" altLang="zh-CN" dirty="0"/>
              <a:t>show</a:t>
            </a:r>
            <a:r>
              <a:rPr lang="zh-CN" altLang="en-US" dirty="0"/>
              <a:t> </a:t>
            </a:r>
            <a:r>
              <a:rPr lang="en-US" altLang="zh-CN" dirty="0"/>
              <a:t>/50</a:t>
            </a:r>
            <a:r>
              <a:rPr lang="zh-CN" altLang="en-US" dirty="0"/>
              <a:t> </a:t>
            </a:r>
            <a:r>
              <a:rPr lang="en-US" altLang="zh-CN" dirty="0"/>
              <a:t>temporary</a:t>
            </a:r>
            <a:r>
              <a:rPr lang="zh-CN" altLang="en-US" dirty="0"/>
              <a:t> </a:t>
            </a:r>
            <a:r>
              <a:rPr lang="en-US" altLang="zh-CN" dirty="0"/>
              <a:t>restraining</a:t>
            </a:r>
            <a:r>
              <a:rPr lang="zh-CN" altLang="en-US" dirty="0"/>
              <a:t> </a:t>
            </a:r>
            <a:r>
              <a:rPr lang="en-US" altLang="zh-CN" dirty="0"/>
              <a:t>order”</a:t>
            </a:r>
            <a:r>
              <a:rPr lang="zh-CN" altLang="en-US" dirty="0"/>
              <a:t> </a:t>
            </a:r>
            <a:r>
              <a:rPr lang="en-US" altLang="zh-CN" dirty="0"/>
              <a:t>and</a:t>
            </a:r>
            <a:r>
              <a:rPr lang="zh-CN" altLang="en-US" dirty="0"/>
              <a:t> </a:t>
            </a:r>
            <a:r>
              <a:rPr lang="en-US" altLang="zh-CN" dirty="0"/>
              <a:t>filtered</a:t>
            </a:r>
            <a:r>
              <a:rPr lang="zh-CN" altLang="en-US" dirty="0"/>
              <a:t> </a:t>
            </a:r>
            <a:r>
              <a:rPr lang="en-US" altLang="zh-CN" dirty="0"/>
              <a:t>by</a:t>
            </a:r>
            <a:r>
              <a:rPr lang="zh-CN" altLang="en-US" dirty="0"/>
              <a:t> </a:t>
            </a:r>
            <a:r>
              <a:rPr lang="en-US" altLang="zh-CN" dirty="0"/>
              <a:t>“China</a:t>
            </a:r>
            <a:r>
              <a:rPr lang="zh-CN" altLang="en-US" dirty="0"/>
              <a:t> </a:t>
            </a:r>
            <a:r>
              <a:rPr lang="en-US" altLang="zh-CN" dirty="0"/>
              <a:t>or</a:t>
            </a:r>
            <a:r>
              <a:rPr lang="zh-CN" altLang="en-US" dirty="0"/>
              <a:t> </a:t>
            </a:r>
            <a:r>
              <a:rPr lang="en-US" altLang="zh-CN" dirty="0"/>
              <a:t>Chinese”/Taiwan</a:t>
            </a:r>
            <a:r>
              <a:rPr lang="zh-CN" altLang="en-US" dirty="0"/>
              <a:t>*</a:t>
            </a:r>
            <a:r>
              <a:rPr lang="en-US" altLang="zh-CN" dirty="0"/>
              <a:t>/Japan</a:t>
            </a:r>
            <a:r>
              <a:rPr lang="zh-CN" altLang="en-US" dirty="0"/>
              <a:t>*</a:t>
            </a:r>
            <a:r>
              <a:rPr lang="en-US" altLang="zh-CN" dirty="0"/>
              <a:t>/Korea</a:t>
            </a:r>
            <a:r>
              <a:rPr lang="zh-CN" altLang="en-US" dirty="0"/>
              <a:t>*</a:t>
            </a:r>
            <a:r>
              <a:rPr lang="en-US" altLang="zh-CN" dirty="0"/>
              <a:t>/German</a:t>
            </a:r>
            <a:r>
              <a:rPr lang="zh-CN" altLang="en-US" dirty="0"/>
              <a:t>*</a:t>
            </a:r>
            <a:endParaRPr lang="en-US" altLang="zh-CN" dirty="0"/>
          </a:p>
          <a:p>
            <a:pPr marL="214313" indent="-214313">
              <a:buFont typeface="Courier New" charset="0"/>
              <a:buChar char="o"/>
            </a:pPr>
            <a:r>
              <a:rPr lang="en-US" altLang="zh-CN" dirty="0"/>
              <a:t>“trade</a:t>
            </a:r>
            <a:r>
              <a:rPr lang="zh-CN" altLang="en-US" dirty="0"/>
              <a:t> </a:t>
            </a:r>
            <a:r>
              <a:rPr lang="en-US" altLang="zh-CN" dirty="0"/>
              <a:t>show</a:t>
            </a:r>
            <a:r>
              <a:rPr lang="zh-CN" altLang="en-US" dirty="0"/>
              <a:t> </a:t>
            </a:r>
            <a:r>
              <a:rPr lang="en-US" altLang="zh-CN" dirty="0"/>
              <a:t>/50</a:t>
            </a:r>
            <a:r>
              <a:rPr lang="zh-CN" altLang="en-US" dirty="0"/>
              <a:t> </a:t>
            </a:r>
            <a:r>
              <a:rPr lang="en-US" altLang="zh-CN" dirty="0"/>
              <a:t>injunction”</a:t>
            </a:r>
            <a:r>
              <a:rPr lang="zh-CN" altLang="en-US" dirty="0"/>
              <a:t> </a:t>
            </a:r>
            <a:r>
              <a:rPr lang="en-US" altLang="zh-CN" dirty="0"/>
              <a:t>and</a:t>
            </a:r>
            <a:r>
              <a:rPr lang="zh-CN" altLang="en-US" dirty="0"/>
              <a:t> </a:t>
            </a:r>
            <a:r>
              <a:rPr lang="en-US" altLang="zh-CN" dirty="0"/>
              <a:t>filtered</a:t>
            </a:r>
            <a:r>
              <a:rPr lang="zh-CN" altLang="en-US" dirty="0"/>
              <a:t> </a:t>
            </a:r>
            <a:r>
              <a:rPr lang="en-US" altLang="zh-CN" dirty="0"/>
              <a:t>by</a:t>
            </a:r>
            <a:r>
              <a:rPr lang="zh-CN" altLang="en-US" dirty="0"/>
              <a:t> </a:t>
            </a:r>
            <a:r>
              <a:rPr lang="en-US" altLang="zh-CN" dirty="0"/>
              <a:t>“China</a:t>
            </a:r>
            <a:r>
              <a:rPr lang="zh-CN" altLang="en-US" dirty="0"/>
              <a:t> </a:t>
            </a:r>
            <a:r>
              <a:rPr lang="en-US" altLang="zh-CN" dirty="0"/>
              <a:t>or</a:t>
            </a:r>
            <a:r>
              <a:rPr lang="zh-CN" altLang="en-US" dirty="0"/>
              <a:t> </a:t>
            </a:r>
            <a:r>
              <a:rPr lang="en-US" altLang="zh-CN" dirty="0"/>
              <a:t>Chinese”/Taiwan</a:t>
            </a:r>
            <a:r>
              <a:rPr lang="zh-CN" altLang="en-US" dirty="0"/>
              <a:t>*</a:t>
            </a:r>
            <a:r>
              <a:rPr lang="en-US" altLang="zh-CN" dirty="0"/>
              <a:t>/Japan</a:t>
            </a:r>
            <a:r>
              <a:rPr lang="zh-CN" altLang="en-US" dirty="0"/>
              <a:t>*</a:t>
            </a:r>
            <a:r>
              <a:rPr lang="en-US" altLang="zh-CN" dirty="0"/>
              <a:t>/Korea</a:t>
            </a:r>
            <a:r>
              <a:rPr lang="zh-CN" altLang="en-US" dirty="0"/>
              <a:t>*</a:t>
            </a:r>
            <a:r>
              <a:rPr lang="en-US" altLang="zh-CN" dirty="0"/>
              <a:t>/German</a:t>
            </a:r>
            <a:r>
              <a:rPr lang="zh-CN" altLang="en-US" dirty="0"/>
              <a:t>*</a:t>
            </a:r>
            <a:endParaRPr lang="en-US" altLang="zh-CN" dirty="0"/>
          </a:p>
          <a:p>
            <a:pPr marL="214313" indent="-214313">
              <a:buFont typeface="Courier New" charset="0"/>
              <a:buChar char="o"/>
            </a:pPr>
            <a:r>
              <a:rPr lang="en-US" altLang="zh-CN" dirty="0"/>
              <a:t>“trade</a:t>
            </a:r>
            <a:r>
              <a:rPr lang="zh-CN" altLang="en-US" dirty="0"/>
              <a:t> </a:t>
            </a:r>
            <a:r>
              <a:rPr lang="en-US" altLang="zh-CN" dirty="0"/>
              <a:t>show</a:t>
            </a:r>
            <a:r>
              <a:rPr lang="zh-CN" altLang="en-US" dirty="0"/>
              <a:t> </a:t>
            </a:r>
            <a:r>
              <a:rPr lang="en-US" altLang="zh-CN" dirty="0"/>
              <a:t>/50</a:t>
            </a:r>
            <a:r>
              <a:rPr lang="zh-CN" altLang="en-US" dirty="0"/>
              <a:t> </a:t>
            </a:r>
            <a:r>
              <a:rPr lang="en-US" altLang="zh-CN" dirty="0"/>
              <a:t>TRO”</a:t>
            </a:r>
            <a:r>
              <a:rPr lang="zh-CN" altLang="en-US" dirty="0"/>
              <a:t> </a:t>
            </a:r>
            <a:r>
              <a:rPr lang="en-US" altLang="zh-CN" dirty="0"/>
              <a:t>and</a:t>
            </a:r>
            <a:r>
              <a:rPr lang="zh-CN" altLang="en-US" dirty="0"/>
              <a:t> </a:t>
            </a:r>
            <a:r>
              <a:rPr lang="en-US" altLang="zh-CN" dirty="0"/>
              <a:t>filtered</a:t>
            </a:r>
            <a:r>
              <a:rPr lang="zh-CN" altLang="en-US" dirty="0"/>
              <a:t> </a:t>
            </a:r>
            <a:r>
              <a:rPr lang="en-US" altLang="zh-CN" dirty="0"/>
              <a:t>by</a:t>
            </a:r>
            <a:r>
              <a:rPr lang="zh-CN" altLang="en-US" dirty="0"/>
              <a:t> </a:t>
            </a:r>
            <a:r>
              <a:rPr lang="en-US" altLang="zh-CN" dirty="0"/>
              <a:t>“China</a:t>
            </a:r>
            <a:r>
              <a:rPr lang="zh-CN" altLang="en-US" dirty="0"/>
              <a:t> </a:t>
            </a:r>
            <a:r>
              <a:rPr lang="en-US" altLang="zh-CN" dirty="0"/>
              <a:t>or</a:t>
            </a:r>
            <a:r>
              <a:rPr lang="zh-CN" altLang="en-US" dirty="0"/>
              <a:t> </a:t>
            </a:r>
            <a:r>
              <a:rPr lang="en-US" altLang="zh-CN" dirty="0"/>
              <a:t>Chinese”/Taiwan</a:t>
            </a:r>
            <a:r>
              <a:rPr lang="zh-CN" altLang="en-US" dirty="0"/>
              <a:t>*</a:t>
            </a:r>
            <a:r>
              <a:rPr lang="en-US" altLang="zh-CN" dirty="0"/>
              <a:t>/Japan</a:t>
            </a:r>
            <a:r>
              <a:rPr lang="zh-CN" altLang="en-US" dirty="0"/>
              <a:t>*</a:t>
            </a:r>
            <a:r>
              <a:rPr lang="en-US" altLang="zh-CN" dirty="0"/>
              <a:t>/Korea</a:t>
            </a:r>
            <a:r>
              <a:rPr lang="zh-CN" altLang="en-US" dirty="0"/>
              <a:t>*</a:t>
            </a:r>
            <a:r>
              <a:rPr lang="en-US" altLang="zh-CN" dirty="0"/>
              <a:t>/German</a:t>
            </a:r>
            <a:r>
              <a:rPr lang="zh-CN" altLang="en-US" dirty="0"/>
              <a:t>*</a:t>
            </a:r>
            <a:endParaRPr lang="en-US" altLang="zh-CN" dirty="0"/>
          </a:p>
          <a:p>
            <a:endParaRPr lang="en-US" dirty="0"/>
          </a:p>
          <a:p>
            <a:r>
              <a:rPr lang="en-US" altLang="zh-CN" b="1" dirty="0"/>
              <a:t>Limitations</a:t>
            </a:r>
            <a:r>
              <a:rPr lang="en-US" altLang="zh-CN" dirty="0"/>
              <a:t>:</a:t>
            </a:r>
            <a:r>
              <a:rPr lang="zh-CN" altLang="en-US" dirty="0"/>
              <a:t> </a:t>
            </a:r>
            <a:r>
              <a:rPr lang="en-US" altLang="zh-CN" dirty="0"/>
              <a:t>This</a:t>
            </a:r>
            <a:r>
              <a:rPr lang="zh-CN" altLang="en-US" dirty="0"/>
              <a:t> </a:t>
            </a:r>
            <a:r>
              <a:rPr lang="en-US" altLang="zh-CN" dirty="0"/>
              <a:t>dataset</a:t>
            </a:r>
            <a:r>
              <a:rPr lang="zh-CN" altLang="en-US" dirty="0"/>
              <a:t> </a:t>
            </a:r>
            <a:r>
              <a:rPr lang="en-US" altLang="zh-CN" dirty="0"/>
              <a:t>may</a:t>
            </a:r>
            <a:r>
              <a:rPr lang="zh-CN" altLang="en-US" dirty="0"/>
              <a:t> </a:t>
            </a:r>
            <a:r>
              <a:rPr lang="en-US" altLang="zh-CN" dirty="0"/>
              <a:t>not</a:t>
            </a:r>
            <a:r>
              <a:rPr lang="zh-CN" altLang="en-US" dirty="0"/>
              <a:t> </a:t>
            </a:r>
            <a:r>
              <a:rPr lang="en-US" altLang="zh-CN" dirty="0"/>
              <a:t>be</a:t>
            </a:r>
            <a:r>
              <a:rPr lang="zh-CN" altLang="en-US" dirty="0"/>
              <a:t> </a:t>
            </a:r>
            <a:r>
              <a:rPr lang="en-US" altLang="zh-CN" dirty="0"/>
              <a:t>comprehensive</a:t>
            </a:r>
            <a:r>
              <a:rPr lang="zh-CN" altLang="en-US" dirty="0"/>
              <a:t> </a:t>
            </a:r>
            <a:r>
              <a:rPr lang="en-US" altLang="zh-CN" dirty="0"/>
              <a:t>as</a:t>
            </a:r>
            <a:r>
              <a:rPr lang="zh-CN" altLang="en-US" dirty="0"/>
              <a:t> </a:t>
            </a:r>
            <a:r>
              <a:rPr lang="en-US" altLang="zh-CN" dirty="0"/>
              <a:t>certain</a:t>
            </a:r>
            <a:r>
              <a:rPr lang="zh-CN" altLang="en-US" dirty="0"/>
              <a:t> </a:t>
            </a:r>
            <a:r>
              <a:rPr lang="en-US" altLang="zh-CN" dirty="0"/>
              <a:t>temporary</a:t>
            </a:r>
            <a:r>
              <a:rPr lang="zh-CN" altLang="en-US" dirty="0"/>
              <a:t> </a:t>
            </a:r>
            <a:r>
              <a:rPr lang="en-US" altLang="zh-CN" dirty="0"/>
              <a:t>restraining</a:t>
            </a:r>
            <a:r>
              <a:rPr lang="zh-CN" altLang="en-US" dirty="0"/>
              <a:t> </a:t>
            </a:r>
            <a:r>
              <a:rPr lang="en-US" altLang="zh-CN" dirty="0"/>
              <a:t>orders</a:t>
            </a:r>
            <a:r>
              <a:rPr lang="zh-CN" altLang="en-US" dirty="0"/>
              <a:t> </a:t>
            </a:r>
            <a:r>
              <a:rPr lang="en-US" altLang="zh-CN" dirty="0"/>
              <a:t>do</a:t>
            </a:r>
            <a:r>
              <a:rPr lang="zh-CN" altLang="en-US" dirty="0"/>
              <a:t> </a:t>
            </a:r>
            <a:r>
              <a:rPr lang="en-US" altLang="zh-CN" dirty="0"/>
              <a:t>not</a:t>
            </a:r>
            <a:r>
              <a:rPr lang="zh-CN" altLang="en-US" dirty="0"/>
              <a:t> </a:t>
            </a:r>
            <a:r>
              <a:rPr lang="en-US" altLang="zh-CN" dirty="0"/>
              <a:t>come</a:t>
            </a:r>
            <a:r>
              <a:rPr lang="zh-CN" altLang="en-US" dirty="0"/>
              <a:t> </a:t>
            </a:r>
            <a:r>
              <a:rPr lang="en-US" altLang="zh-CN" dirty="0"/>
              <a:t>with</a:t>
            </a:r>
            <a:r>
              <a:rPr lang="zh-CN" altLang="en-US" dirty="0"/>
              <a:t> </a:t>
            </a:r>
            <a:r>
              <a:rPr lang="en-US" altLang="zh-CN" dirty="0"/>
              <a:t>an</a:t>
            </a:r>
            <a:r>
              <a:rPr lang="zh-CN" altLang="en-US" dirty="0"/>
              <a:t> </a:t>
            </a:r>
            <a:r>
              <a:rPr lang="en-US" altLang="zh-CN" dirty="0"/>
              <a:t>issued</a:t>
            </a:r>
            <a:r>
              <a:rPr lang="zh-CN" altLang="en-US" dirty="0"/>
              <a:t> </a:t>
            </a:r>
            <a:r>
              <a:rPr lang="en-US" altLang="zh-CN" dirty="0"/>
              <a:t>opinion.</a:t>
            </a:r>
            <a:r>
              <a:rPr lang="zh-CN" altLang="en-US" dirty="0"/>
              <a:t> </a:t>
            </a:r>
            <a:r>
              <a:rPr lang="en-US" altLang="zh-CN" dirty="0"/>
              <a:t>Also,</a:t>
            </a:r>
            <a:r>
              <a:rPr lang="zh-CN" altLang="en-US" dirty="0"/>
              <a:t> </a:t>
            </a:r>
            <a:r>
              <a:rPr lang="en-US" altLang="zh-CN" dirty="0"/>
              <a:t>not</a:t>
            </a:r>
            <a:r>
              <a:rPr lang="zh-CN" altLang="en-US" dirty="0"/>
              <a:t> </a:t>
            </a:r>
            <a:r>
              <a:rPr lang="en-US" altLang="zh-CN" dirty="0"/>
              <a:t>every</a:t>
            </a:r>
            <a:r>
              <a:rPr lang="zh-CN" altLang="en-US" dirty="0"/>
              <a:t> </a:t>
            </a:r>
            <a:r>
              <a:rPr lang="en-US" altLang="zh-CN" dirty="0"/>
              <a:t>opinion</a:t>
            </a:r>
            <a:r>
              <a:rPr lang="zh-CN" altLang="en-US" dirty="0"/>
              <a:t> </a:t>
            </a:r>
            <a:r>
              <a:rPr lang="en-US" altLang="zh-CN" dirty="0"/>
              <a:t>mentions</a:t>
            </a:r>
            <a:r>
              <a:rPr lang="zh-CN" altLang="en-US" dirty="0"/>
              <a:t> </a:t>
            </a:r>
            <a:r>
              <a:rPr lang="en-US" altLang="zh-CN" dirty="0"/>
              <a:t>the</a:t>
            </a:r>
            <a:r>
              <a:rPr lang="zh-CN" altLang="en-US" dirty="0"/>
              <a:t> </a:t>
            </a:r>
            <a:r>
              <a:rPr lang="en-US" altLang="zh-CN" dirty="0"/>
              <a:t>nationality</a:t>
            </a:r>
            <a:r>
              <a:rPr lang="zh-CN" altLang="en-US" dirty="0"/>
              <a:t> </a:t>
            </a:r>
            <a:r>
              <a:rPr lang="en-US" altLang="zh-CN" dirty="0"/>
              <a:t>of</a:t>
            </a:r>
            <a:r>
              <a:rPr lang="zh-CN" altLang="en-US" dirty="0"/>
              <a:t> </a:t>
            </a:r>
            <a:r>
              <a:rPr lang="en-US" altLang="zh-CN" dirty="0"/>
              <a:t>parties</a:t>
            </a:r>
            <a:r>
              <a:rPr lang="zh-CN" altLang="en-US" dirty="0"/>
              <a:t> </a:t>
            </a:r>
            <a:r>
              <a:rPr lang="en-US" altLang="zh-CN" dirty="0"/>
              <a:t>involved.</a:t>
            </a:r>
            <a:endParaRPr lang="en-US" dirty="0"/>
          </a:p>
          <a:p>
            <a:endParaRPr lang="en-US" dirty="0"/>
          </a:p>
        </p:txBody>
      </p:sp>
      <p:sp>
        <p:nvSpPr>
          <p:cNvPr id="3" name="Title 2"/>
          <p:cNvSpPr>
            <a:spLocks noGrp="1"/>
          </p:cNvSpPr>
          <p:nvPr>
            <p:ph type="title"/>
          </p:nvPr>
        </p:nvSpPr>
        <p:spPr/>
        <p:txBody>
          <a:bodyPr>
            <a:normAutofit fontScale="90000"/>
          </a:bodyPr>
          <a:lstStyle/>
          <a:p>
            <a:r>
              <a:rPr lang="en-US" altLang="zh-CN" sz="3600" dirty="0"/>
              <a:t>Phase 3 ½: Trade</a:t>
            </a:r>
            <a:r>
              <a:rPr lang="zh-CN" altLang="en-US" sz="3600" dirty="0"/>
              <a:t> </a:t>
            </a:r>
            <a:r>
              <a:rPr lang="en-US" altLang="zh-CN" sz="3600" dirty="0"/>
              <a:t>Show-Related</a:t>
            </a:r>
            <a:r>
              <a:rPr lang="zh-CN" altLang="en-US" sz="3600" dirty="0"/>
              <a:t> </a:t>
            </a:r>
            <a:r>
              <a:rPr lang="en-US" altLang="zh-CN" sz="3600" dirty="0"/>
              <a:t>TRO</a:t>
            </a:r>
            <a:r>
              <a:rPr lang="zh-CN" altLang="en-US" sz="3600" dirty="0"/>
              <a:t> </a:t>
            </a:r>
            <a:r>
              <a:rPr lang="en-US" altLang="zh-CN" sz="3600" dirty="0"/>
              <a:t>Cases in the United States</a:t>
            </a:r>
            <a:endParaRPr lang="en-US" dirty="0"/>
          </a:p>
        </p:txBody>
      </p:sp>
    </p:spTree>
    <p:extLst>
      <p:ext uri="{BB962C8B-B14F-4D97-AF65-F5344CB8AC3E}">
        <p14:creationId xmlns:p14="http://schemas.microsoft.com/office/powerpoint/2010/main" val="1638404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13209556"/>
              </p:ext>
            </p:extLst>
          </p:nvPr>
        </p:nvGraphicFramePr>
        <p:xfrm>
          <a:off x="571498" y="1290998"/>
          <a:ext cx="8049989" cy="4921115"/>
        </p:xfrm>
        <a:graphic>
          <a:graphicData uri="http://schemas.openxmlformats.org/drawingml/2006/table">
            <a:tbl>
              <a:tblPr firstRow="1" bandRow="1">
                <a:tableStyleId>{5C22544A-7EE6-4342-B048-85BDC9FD1C3A}</a:tableStyleId>
              </a:tblPr>
              <a:tblGrid>
                <a:gridCol w="107438">
                  <a:extLst>
                    <a:ext uri="{9D8B030D-6E8A-4147-A177-3AD203B41FA5}">
                      <a16:colId xmlns:a16="http://schemas.microsoft.com/office/drawing/2014/main" val="20000"/>
                    </a:ext>
                  </a:extLst>
                </a:gridCol>
                <a:gridCol w="3697641">
                  <a:extLst>
                    <a:ext uri="{9D8B030D-6E8A-4147-A177-3AD203B41FA5}">
                      <a16:colId xmlns:a16="http://schemas.microsoft.com/office/drawing/2014/main" val="20001"/>
                    </a:ext>
                  </a:extLst>
                </a:gridCol>
                <a:gridCol w="1070619">
                  <a:extLst>
                    <a:ext uri="{9D8B030D-6E8A-4147-A177-3AD203B41FA5}">
                      <a16:colId xmlns:a16="http://schemas.microsoft.com/office/drawing/2014/main" val="20002"/>
                    </a:ext>
                  </a:extLst>
                </a:gridCol>
                <a:gridCol w="666789">
                  <a:extLst>
                    <a:ext uri="{9D8B030D-6E8A-4147-A177-3AD203B41FA5}">
                      <a16:colId xmlns:a16="http://schemas.microsoft.com/office/drawing/2014/main" val="20003"/>
                    </a:ext>
                  </a:extLst>
                </a:gridCol>
                <a:gridCol w="854617">
                  <a:extLst>
                    <a:ext uri="{9D8B030D-6E8A-4147-A177-3AD203B41FA5}">
                      <a16:colId xmlns:a16="http://schemas.microsoft.com/office/drawing/2014/main" val="20004"/>
                    </a:ext>
                  </a:extLst>
                </a:gridCol>
                <a:gridCol w="591657">
                  <a:extLst>
                    <a:ext uri="{9D8B030D-6E8A-4147-A177-3AD203B41FA5}">
                      <a16:colId xmlns:a16="http://schemas.microsoft.com/office/drawing/2014/main" val="20005"/>
                    </a:ext>
                  </a:extLst>
                </a:gridCol>
                <a:gridCol w="497744">
                  <a:extLst>
                    <a:ext uri="{9D8B030D-6E8A-4147-A177-3AD203B41FA5}">
                      <a16:colId xmlns:a16="http://schemas.microsoft.com/office/drawing/2014/main" val="20006"/>
                    </a:ext>
                  </a:extLst>
                </a:gridCol>
                <a:gridCol w="563484">
                  <a:extLst>
                    <a:ext uri="{9D8B030D-6E8A-4147-A177-3AD203B41FA5}">
                      <a16:colId xmlns:a16="http://schemas.microsoft.com/office/drawing/2014/main" val="20007"/>
                    </a:ext>
                  </a:extLst>
                </a:gridCol>
              </a:tblGrid>
              <a:tr h="267653">
                <a:tc>
                  <a:txBody>
                    <a:bodyPr/>
                    <a:lstStyle/>
                    <a:p>
                      <a:pPr algn="ctr" fontAlgn="b"/>
                      <a:endParaRPr lang="en-US" sz="700" b="1" i="0" u="none" strike="noStrike" dirty="0">
                        <a:solidFill>
                          <a:srgbClr val="000000"/>
                        </a:solidFill>
                        <a:effectLst/>
                        <a:latin typeface="Calibri" charset="0"/>
                      </a:endParaRPr>
                    </a:p>
                  </a:txBody>
                  <a:tcPr marL="4763" marR="4763" marT="4763" marB="0" anchor="ctr"/>
                </a:tc>
                <a:tc>
                  <a:txBody>
                    <a:bodyPr/>
                    <a:lstStyle/>
                    <a:p>
                      <a:pPr algn="ctr" fontAlgn="b"/>
                      <a:r>
                        <a:rPr lang="en-US" sz="700" b="1" i="0" u="none" strike="noStrike" dirty="0">
                          <a:solidFill>
                            <a:srgbClr val="000000"/>
                          </a:solidFill>
                          <a:effectLst/>
                          <a:latin typeface="Calibri" charset="0"/>
                        </a:rPr>
                        <a:t>Case Name</a:t>
                      </a:r>
                    </a:p>
                  </a:txBody>
                  <a:tcPr marL="4763" marR="4763" marT="4763" marB="0" anchor="ctr"/>
                </a:tc>
                <a:tc>
                  <a:txBody>
                    <a:bodyPr/>
                    <a:lstStyle/>
                    <a:p>
                      <a:pPr algn="ctr" fontAlgn="b"/>
                      <a:r>
                        <a:rPr lang="en-US" sz="800" b="1" i="0" u="none" strike="noStrike">
                          <a:solidFill>
                            <a:srgbClr val="000000"/>
                          </a:solidFill>
                          <a:effectLst/>
                          <a:latin typeface="Calibri" charset="0"/>
                        </a:rPr>
                        <a:t>Court</a:t>
                      </a:r>
                    </a:p>
                  </a:txBody>
                  <a:tcPr marL="4763" marR="4763" marT="4763" marB="0" anchor="ctr"/>
                </a:tc>
                <a:tc>
                  <a:txBody>
                    <a:bodyPr/>
                    <a:lstStyle/>
                    <a:p>
                      <a:pPr algn="ctr" fontAlgn="b"/>
                      <a:r>
                        <a:rPr lang="en-US" altLang="zh-CN" sz="800" b="1" i="0" u="none" strike="noStrike" dirty="0">
                          <a:solidFill>
                            <a:srgbClr val="000000"/>
                          </a:solidFill>
                          <a:effectLst/>
                          <a:latin typeface="Calibri" charset="0"/>
                        </a:rPr>
                        <a:t>Domicile</a:t>
                      </a:r>
                      <a:r>
                        <a:rPr lang="en-US" sz="800" b="1" i="0" u="none" strike="noStrike" dirty="0">
                          <a:solidFill>
                            <a:srgbClr val="000000"/>
                          </a:solidFill>
                          <a:effectLst/>
                          <a:latin typeface="Calibri" charset="0"/>
                        </a:rPr>
                        <a:t> of </a:t>
                      </a:r>
                      <a:r>
                        <a:rPr lang="en-US" altLang="zh-CN" sz="800" b="1" i="0" u="none" strike="noStrike" dirty="0">
                          <a:solidFill>
                            <a:srgbClr val="000000"/>
                          </a:solidFill>
                          <a:effectLst/>
                          <a:latin typeface="Calibri" charset="0"/>
                        </a:rPr>
                        <a:t>Defendant</a:t>
                      </a:r>
                      <a:endParaRPr lang="en-US" sz="800" b="1" i="0" u="none" strike="noStrike" dirty="0">
                        <a:solidFill>
                          <a:srgbClr val="000000"/>
                        </a:solidFill>
                        <a:effectLst/>
                        <a:latin typeface="Calibri" charset="0"/>
                      </a:endParaRPr>
                    </a:p>
                  </a:txBody>
                  <a:tcPr marL="4763" marR="4763" marT="4763" marB="0" anchor="ctr"/>
                </a:tc>
                <a:tc>
                  <a:txBody>
                    <a:bodyPr/>
                    <a:lstStyle/>
                    <a:p>
                      <a:pPr algn="ctr" fontAlgn="b"/>
                      <a:r>
                        <a:rPr lang="en-US" sz="800" b="1" i="0" u="none" strike="noStrike" dirty="0">
                          <a:solidFill>
                            <a:srgbClr val="000000"/>
                          </a:solidFill>
                          <a:effectLst/>
                          <a:latin typeface="Calibri" charset="0"/>
                        </a:rPr>
                        <a:t>Type of IP Right</a:t>
                      </a:r>
                    </a:p>
                  </a:txBody>
                  <a:tcPr marL="4763" marR="4763" marT="4763" marB="0" anchor="ctr"/>
                </a:tc>
                <a:tc>
                  <a:txBody>
                    <a:bodyPr/>
                    <a:lstStyle/>
                    <a:p>
                      <a:pPr algn="ctr" fontAlgn="b"/>
                      <a:r>
                        <a:rPr lang="en-US" sz="800" b="1" i="0" u="none" strike="noStrike">
                          <a:solidFill>
                            <a:srgbClr val="000000"/>
                          </a:solidFill>
                          <a:effectLst/>
                          <a:latin typeface="Calibri" charset="0"/>
                        </a:rPr>
                        <a:t>TRO Decision Date</a:t>
                      </a:r>
                    </a:p>
                  </a:txBody>
                  <a:tcPr marL="4763" marR="4763" marT="4763" marB="0" anchor="ctr"/>
                </a:tc>
                <a:tc>
                  <a:txBody>
                    <a:bodyPr/>
                    <a:lstStyle/>
                    <a:p>
                      <a:pPr algn="ctr" fontAlgn="b"/>
                      <a:r>
                        <a:rPr lang="en-US" altLang="zh-CN" sz="800" b="1" i="0" u="none" strike="noStrike" dirty="0">
                          <a:solidFill>
                            <a:srgbClr val="000000"/>
                          </a:solidFill>
                          <a:effectLst/>
                          <a:latin typeface="Calibri" charset="0"/>
                        </a:rPr>
                        <a:t>TRO</a:t>
                      </a:r>
                      <a:r>
                        <a:rPr lang="zh-CN" altLang="en-US" sz="800" b="1" i="0" u="none" strike="noStrike" baseline="0" dirty="0">
                          <a:solidFill>
                            <a:srgbClr val="000000"/>
                          </a:solidFill>
                          <a:effectLst/>
                          <a:latin typeface="Calibri" charset="0"/>
                        </a:rPr>
                        <a:t> </a:t>
                      </a:r>
                      <a:r>
                        <a:rPr lang="en-US" altLang="zh-CN" sz="800" b="1" i="0" u="none" strike="noStrike" baseline="0" dirty="0">
                          <a:solidFill>
                            <a:srgbClr val="000000"/>
                          </a:solidFill>
                          <a:effectLst/>
                          <a:latin typeface="Calibri" charset="0"/>
                        </a:rPr>
                        <a:t>Decision</a:t>
                      </a:r>
                      <a:endParaRPr lang="en-US" sz="800" b="1" i="0" u="none" strike="noStrike" dirty="0">
                        <a:solidFill>
                          <a:srgbClr val="000000"/>
                        </a:solidFill>
                        <a:effectLst/>
                        <a:latin typeface="Calibri" charset="0"/>
                      </a:endParaRPr>
                    </a:p>
                  </a:txBody>
                  <a:tcPr marL="4763" marR="4763" marT="4763" marB="0" anchor="ctr"/>
                </a:tc>
                <a:tc>
                  <a:txBody>
                    <a:bodyPr/>
                    <a:lstStyle/>
                    <a:p>
                      <a:pPr algn="ctr" fontAlgn="b"/>
                      <a:r>
                        <a:rPr lang="en-US" sz="800" b="1" i="0" u="none" strike="noStrike" dirty="0">
                          <a:solidFill>
                            <a:srgbClr val="000000"/>
                          </a:solidFill>
                          <a:effectLst/>
                          <a:latin typeface="Calibri" charset="0"/>
                        </a:rPr>
                        <a:t>Bond </a:t>
                      </a:r>
                      <a:r>
                        <a:rPr lang="en-US" altLang="zh-CN" sz="800" b="1" i="0" u="none" strike="noStrike" dirty="0">
                          <a:solidFill>
                            <a:srgbClr val="000000"/>
                          </a:solidFill>
                          <a:effectLst/>
                          <a:latin typeface="Calibri" charset="0"/>
                        </a:rPr>
                        <a:t>Deposit</a:t>
                      </a:r>
                      <a:endParaRPr lang="en-US" sz="800" b="1" i="0" u="none" strike="noStrike" dirty="0">
                        <a:solidFill>
                          <a:srgbClr val="000000"/>
                        </a:solidFill>
                        <a:effectLst/>
                        <a:latin typeface="Calibri" charset="0"/>
                      </a:endParaRPr>
                    </a:p>
                  </a:txBody>
                  <a:tcPr marL="4763" marR="4763" marT="4763" marB="0" anchor="ctr"/>
                </a:tc>
                <a:extLst>
                  <a:ext uri="{0D108BD9-81ED-4DB2-BD59-A6C34878D82A}">
                    <a16:rowId xmlns:a16="http://schemas.microsoft.com/office/drawing/2014/main" val="10000"/>
                  </a:ext>
                </a:extLst>
              </a:tr>
              <a:tr h="234838">
                <a:tc>
                  <a:txBody>
                    <a:bodyPr/>
                    <a:lstStyle/>
                    <a:p>
                      <a:pPr algn="r" fontAlgn="b"/>
                      <a:r>
                        <a:rPr lang="en-US" sz="700" b="0" i="0" u="none" strike="noStrike" dirty="0">
                          <a:solidFill>
                            <a:srgbClr val="000000"/>
                          </a:solidFill>
                          <a:effectLst/>
                          <a:latin typeface="Calibri" charset="0"/>
                        </a:rPr>
                        <a:t>1</a:t>
                      </a:r>
                    </a:p>
                  </a:txBody>
                  <a:tcPr marL="4763" marR="4763" marT="4763" marB="0" anchor="b"/>
                </a:tc>
                <a:tc>
                  <a:txBody>
                    <a:bodyPr/>
                    <a:lstStyle/>
                    <a:p>
                      <a:pPr algn="l" fontAlgn="b"/>
                      <a:r>
                        <a:rPr lang="en-US" sz="700" b="0" i="0" u="none" strike="noStrike" dirty="0" err="1">
                          <a:solidFill>
                            <a:srgbClr val="000000"/>
                          </a:solidFill>
                          <a:effectLst/>
                          <a:latin typeface="Calibri" charset="0"/>
                        </a:rPr>
                        <a:t>Equalia</a:t>
                      </a:r>
                      <a:r>
                        <a:rPr lang="en-US" sz="700" b="0" i="0" u="none" strike="noStrike" dirty="0">
                          <a:solidFill>
                            <a:srgbClr val="000000"/>
                          </a:solidFill>
                          <a:effectLst/>
                          <a:latin typeface="Calibri" charset="0"/>
                        </a:rPr>
                        <a:t>, LLC v. </a:t>
                      </a:r>
                      <a:r>
                        <a:rPr lang="en-US" sz="700" b="0" i="0" u="none" strike="noStrike" dirty="0" err="1">
                          <a:solidFill>
                            <a:srgbClr val="000000"/>
                          </a:solidFill>
                          <a:effectLst/>
                          <a:latin typeface="Calibri" charset="0"/>
                        </a:rPr>
                        <a:t>Kushgo</a:t>
                      </a:r>
                      <a:r>
                        <a:rPr lang="en-US" sz="700" b="0" i="0" u="none" strike="noStrike" dirty="0">
                          <a:solidFill>
                            <a:srgbClr val="000000"/>
                          </a:solidFill>
                          <a:effectLst/>
                          <a:latin typeface="Calibri" charset="0"/>
                        </a:rPr>
                        <a:t> LLC, 2017 U.S. Dist. LEXIS 4112</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2:16-cv-02851-RFB-CWH</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dirty="0">
                          <a:solidFill>
                            <a:srgbClr val="000000"/>
                          </a:solidFill>
                          <a:effectLst/>
                          <a:latin typeface="Calibri" charset="0"/>
                        </a:rPr>
                        <a:t>China</a:t>
                      </a:r>
                    </a:p>
                  </a:txBody>
                  <a:tcPr marL="4763" marR="4763" marT="4763" marB="0" anchor="b"/>
                </a:tc>
                <a:tc>
                  <a:txBody>
                    <a:bodyPr/>
                    <a:lstStyle/>
                    <a:p>
                      <a:pPr algn="ctr" fontAlgn="b"/>
                      <a:r>
                        <a:rPr lang="en-US" sz="800" b="0" i="0" u="none" strike="noStrike" dirty="0">
                          <a:solidFill>
                            <a:srgbClr val="000000"/>
                          </a:solidFill>
                          <a:effectLst/>
                          <a:latin typeface="Calibri" charset="0"/>
                        </a:rPr>
                        <a:t>Patent</a:t>
                      </a:r>
                    </a:p>
                  </a:txBody>
                  <a:tcPr marL="4763" marR="4763" marT="4763" marB="0" anchor="b"/>
                </a:tc>
                <a:tc>
                  <a:txBody>
                    <a:bodyPr/>
                    <a:lstStyle/>
                    <a:p>
                      <a:pPr algn="ctr" fontAlgn="b"/>
                      <a:r>
                        <a:rPr lang="fi-FI" sz="800" b="0" i="0" u="none" strike="noStrike">
                          <a:solidFill>
                            <a:srgbClr val="000000"/>
                          </a:solidFill>
                          <a:effectLst/>
                          <a:latin typeface="Calibri" charset="0"/>
                        </a:rPr>
                        <a:t>11-Jan-17</a:t>
                      </a: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50,000</a:t>
                      </a:r>
                    </a:p>
                  </a:txBody>
                  <a:tcPr marL="4763" marR="4763" marT="4763" marB="0" anchor="b"/>
                </a:tc>
                <a:extLst>
                  <a:ext uri="{0D108BD9-81ED-4DB2-BD59-A6C34878D82A}">
                    <a16:rowId xmlns:a16="http://schemas.microsoft.com/office/drawing/2014/main" val="10001"/>
                  </a:ext>
                </a:extLst>
              </a:tr>
              <a:tr h="267653">
                <a:tc>
                  <a:txBody>
                    <a:bodyPr/>
                    <a:lstStyle/>
                    <a:p>
                      <a:pPr algn="r" fontAlgn="b"/>
                      <a:r>
                        <a:rPr lang="is-IS" sz="700" b="0" i="0" u="none" strike="noStrike">
                          <a:solidFill>
                            <a:srgbClr val="000000"/>
                          </a:solidFill>
                          <a:effectLst/>
                          <a:latin typeface="Calibri" charset="0"/>
                        </a:rPr>
                        <a:t>2</a:t>
                      </a:r>
                    </a:p>
                  </a:txBody>
                  <a:tcPr marL="4763" marR="4763" marT="4763" marB="0" anchor="b"/>
                </a:tc>
                <a:tc>
                  <a:txBody>
                    <a:bodyPr/>
                    <a:lstStyle/>
                    <a:p>
                      <a:pPr algn="l" fontAlgn="b"/>
                      <a:r>
                        <a:rPr lang="en-US" sz="700" b="0" i="0" u="none" strike="noStrike" dirty="0" err="1">
                          <a:solidFill>
                            <a:srgbClr val="000000"/>
                          </a:solidFill>
                          <a:effectLst/>
                          <a:latin typeface="Calibri" charset="0"/>
                        </a:rPr>
                        <a:t>Omix</a:t>
                      </a:r>
                      <a:r>
                        <a:rPr lang="en-US" sz="700" b="0" i="0" u="none" strike="noStrike" dirty="0">
                          <a:solidFill>
                            <a:srgbClr val="000000"/>
                          </a:solidFill>
                          <a:effectLst/>
                          <a:latin typeface="Calibri" charset="0"/>
                        </a:rPr>
                        <a:t> Ada, Inc. v. Changzhou </a:t>
                      </a:r>
                      <a:r>
                        <a:rPr lang="en-US" sz="700" b="0" i="0" u="none" strike="noStrike" dirty="0" err="1">
                          <a:solidFill>
                            <a:srgbClr val="000000"/>
                          </a:solidFill>
                          <a:effectLst/>
                          <a:latin typeface="Calibri" charset="0"/>
                        </a:rPr>
                        <a:t>Jiulong</a:t>
                      </a:r>
                      <a:r>
                        <a:rPr lang="en-US" sz="700" b="0" i="0" u="none" strike="noStrike" dirty="0">
                          <a:solidFill>
                            <a:srgbClr val="000000"/>
                          </a:solidFill>
                          <a:effectLst/>
                          <a:latin typeface="Calibri" charset="0"/>
                        </a:rPr>
                        <a:t> Auto Lamps Factory et al</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2:16-cv-02527-GMN-CWH</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dirty="0">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 &amp; Trademark</a:t>
                      </a:r>
                    </a:p>
                  </a:txBody>
                  <a:tcPr marL="4763" marR="4763" marT="4763" marB="0" anchor="b"/>
                </a:tc>
                <a:tc>
                  <a:txBody>
                    <a:bodyPr/>
                    <a:lstStyle/>
                    <a:p>
                      <a:pPr algn="ctr" fontAlgn="b"/>
                      <a:r>
                        <a:rPr lang="hr-HR" sz="800" b="0" i="0" u="none" strike="noStrike">
                          <a:solidFill>
                            <a:srgbClr val="000000"/>
                          </a:solidFill>
                          <a:effectLst/>
                          <a:latin typeface="Calibri" charset="0"/>
                        </a:rPr>
                        <a:t>1-Nov-16</a:t>
                      </a: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10,000</a:t>
                      </a:r>
                    </a:p>
                  </a:txBody>
                  <a:tcPr marL="4763" marR="4763" marT="4763" marB="0" anchor="b"/>
                </a:tc>
                <a:extLst>
                  <a:ext uri="{0D108BD9-81ED-4DB2-BD59-A6C34878D82A}">
                    <a16:rowId xmlns:a16="http://schemas.microsoft.com/office/drawing/2014/main" val="10002"/>
                  </a:ext>
                </a:extLst>
              </a:tr>
              <a:tr h="234838">
                <a:tc>
                  <a:txBody>
                    <a:bodyPr/>
                    <a:lstStyle/>
                    <a:p>
                      <a:pPr algn="r" fontAlgn="b"/>
                      <a:r>
                        <a:rPr lang="en-US" sz="700" b="0" i="0" u="none" strike="noStrike">
                          <a:solidFill>
                            <a:srgbClr val="000000"/>
                          </a:solidFill>
                          <a:effectLst/>
                          <a:latin typeface="Calibri" charset="0"/>
                        </a:rPr>
                        <a:t>3</a:t>
                      </a:r>
                    </a:p>
                  </a:txBody>
                  <a:tcPr marL="4763" marR="4763" marT="4763" marB="0" anchor="b"/>
                </a:tc>
                <a:tc>
                  <a:txBody>
                    <a:bodyPr/>
                    <a:lstStyle/>
                    <a:p>
                      <a:pPr algn="l" fontAlgn="b"/>
                      <a:r>
                        <a:rPr lang="en-US" sz="700" b="0" i="0" u="none" strike="noStrike" dirty="0">
                          <a:solidFill>
                            <a:srgbClr val="000000"/>
                          </a:solidFill>
                          <a:effectLst/>
                          <a:latin typeface="Calibri" charset="0"/>
                        </a:rPr>
                        <a:t>Aker </a:t>
                      </a:r>
                      <a:r>
                        <a:rPr lang="en-US" sz="700" b="0" i="0" u="none" strike="noStrike" dirty="0" err="1">
                          <a:solidFill>
                            <a:srgbClr val="000000"/>
                          </a:solidFill>
                          <a:effectLst/>
                          <a:latin typeface="Calibri" charset="0"/>
                        </a:rPr>
                        <a:t>BioMarine</a:t>
                      </a:r>
                      <a:r>
                        <a:rPr lang="en-US" sz="700" b="0" i="0" u="none" strike="noStrike" dirty="0">
                          <a:solidFill>
                            <a:srgbClr val="000000"/>
                          </a:solidFill>
                          <a:effectLst/>
                          <a:latin typeface="Calibri" charset="0"/>
                        </a:rPr>
                        <a:t> </a:t>
                      </a:r>
                      <a:r>
                        <a:rPr lang="en-US" sz="700" b="0" i="0" u="none" strike="noStrike" dirty="0" err="1">
                          <a:solidFill>
                            <a:srgbClr val="000000"/>
                          </a:solidFill>
                          <a:effectLst/>
                          <a:latin typeface="Calibri" charset="0"/>
                        </a:rPr>
                        <a:t>Antarcitic</a:t>
                      </a:r>
                      <a:r>
                        <a:rPr lang="en-US" sz="700" b="0" i="0" u="none" strike="noStrike" dirty="0">
                          <a:solidFill>
                            <a:srgbClr val="000000"/>
                          </a:solidFill>
                          <a:effectLst/>
                          <a:latin typeface="Calibri" charset="0"/>
                        </a:rPr>
                        <a:t>, AS v. </a:t>
                      </a:r>
                      <a:r>
                        <a:rPr lang="en-US" sz="700" b="0" i="0" u="none" strike="noStrike" dirty="0" err="1">
                          <a:solidFill>
                            <a:srgbClr val="000000"/>
                          </a:solidFill>
                          <a:effectLst/>
                          <a:latin typeface="Calibri" charset="0"/>
                        </a:rPr>
                        <a:t>Luhua</a:t>
                      </a:r>
                      <a:r>
                        <a:rPr lang="en-US" sz="700" b="0" i="0" u="none" strike="noStrike" dirty="0">
                          <a:solidFill>
                            <a:srgbClr val="000000"/>
                          </a:solidFill>
                          <a:effectLst/>
                          <a:latin typeface="Calibri" charset="0"/>
                        </a:rPr>
                        <a:t> </a:t>
                      </a:r>
                      <a:r>
                        <a:rPr lang="en-US" sz="700" b="0" i="0" u="none" strike="noStrike" dirty="0" err="1">
                          <a:solidFill>
                            <a:srgbClr val="000000"/>
                          </a:solidFill>
                          <a:effectLst/>
                          <a:latin typeface="Calibri" charset="0"/>
                        </a:rPr>
                        <a:t>Biomarine</a:t>
                      </a:r>
                      <a:r>
                        <a:rPr lang="en-US" sz="700" b="0" i="0" u="none" strike="noStrike" dirty="0">
                          <a:solidFill>
                            <a:srgbClr val="000000"/>
                          </a:solidFill>
                          <a:effectLst/>
                          <a:latin typeface="Calibri" charset="0"/>
                        </a:rPr>
                        <a:t> (Shandong) Co., Ltd. et al</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2:16-cv-02314-MMD-PAL</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dirty="0">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a:t>
                      </a:r>
                    </a:p>
                  </a:txBody>
                  <a:tcPr marL="4763" marR="4763" marT="4763" marB="0" anchor="b"/>
                </a:tc>
                <a:tc>
                  <a:txBody>
                    <a:bodyPr/>
                    <a:lstStyle/>
                    <a:p>
                      <a:pPr algn="ctr" fontAlgn="b"/>
                      <a:r>
                        <a:rPr lang="en-US" sz="800" b="0" i="0" u="none" strike="noStrike" dirty="0">
                          <a:solidFill>
                            <a:srgbClr val="000000"/>
                          </a:solidFill>
                          <a:effectLst/>
                          <a:latin typeface="Calibri" charset="0"/>
                        </a:rPr>
                        <a:t>5-Oct-16</a:t>
                      </a: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50,000</a:t>
                      </a:r>
                    </a:p>
                  </a:txBody>
                  <a:tcPr marL="4763" marR="4763" marT="4763" marB="0" anchor="b"/>
                </a:tc>
                <a:extLst>
                  <a:ext uri="{0D108BD9-81ED-4DB2-BD59-A6C34878D82A}">
                    <a16:rowId xmlns:a16="http://schemas.microsoft.com/office/drawing/2014/main" val="10003"/>
                  </a:ext>
                </a:extLst>
              </a:tr>
              <a:tr h="234838">
                <a:tc>
                  <a:txBody>
                    <a:bodyPr/>
                    <a:lstStyle/>
                    <a:p>
                      <a:pPr algn="r" fontAlgn="b"/>
                      <a:r>
                        <a:rPr lang="en-US" sz="700" b="0" i="0" u="none" strike="noStrike">
                          <a:solidFill>
                            <a:srgbClr val="000000"/>
                          </a:solidFill>
                          <a:effectLst/>
                          <a:latin typeface="Calibri" charset="0"/>
                        </a:rPr>
                        <a:t>4</a:t>
                      </a:r>
                    </a:p>
                  </a:txBody>
                  <a:tcPr marL="4763" marR="4763" marT="4763" marB="0" anchor="b"/>
                </a:tc>
                <a:tc>
                  <a:txBody>
                    <a:bodyPr/>
                    <a:lstStyle/>
                    <a:p>
                      <a:pPr algn="l" fontAlgn="b"/>
                      <a:r>
                        <a:rPr lang="en-US" sz="700" b="0" i="0" u="none" strike="noStrike" dirty="0">
                          <a:solidFill>
                            <a:srgbClr val="000000"/>
                          </a:solidFill>
                          <a:effectLst/>
                          <a:latin typeface="Calibri" charset="0"/>
                        </a:rPr>
                        <a:t>Nike, Inc. v. Fujian </a:t>
                      </a:r>
                      <a:r>
                        <a:rPr lang="en-US" sz="700" b="0" i="0" u="none" strike="noStrike" dirty="0" err="1">
                          <a:solidFill>
                            <a:srgbClr val="000000"/>
                          </a:solidFill>
                          <a:effectLst/>
                          <a:latin typeface="Calibri" charset="0"/>
                        </a:rPr>
                        <a:t>Bestwinn</a:t>
                      </a:r>
                      <a:r>
                        <a:rPr lang="en-US" sz="700" b="0" i="0" u="none" strike="noStrike" dirty="0">
                          <a:solidFill>
                            <a:srgbClr val="000000"/>
                          </a:solidFill>
                          <a:effectLst/>
                          <a:latin typeface="Calibri" charset="0"/>
                        </a:rPr>
                        <a:t> China Indus. Co., 166 F. Supp. 3d 1177</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2:16-cv-00311-APG-VCF</a:t>
                      </a:r>
                    </a:p>
                  </a:txBody>
                  <a:tcPr marL="4763" marR="4763" marT="4763" marB="0" anchor="b"/>
                </a:tc>
                <a:tc>
                  <a:txBody>
                    <a:bodyPr/>
                    <a:lstStyle/>
                    <a:p>
                      <a:pPr algn="ctr" fontAlgn="b"/>
                      <a:r>
                        <a:rPr lang="en-US" sz="800" b="0" i="0" u="none" strike="noStrike" dirty="0">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dirty="0">
                          <a:solidFill>
                            <a:srgbClr val="000000"/>
                          </a:solidFill>
                          <a:effectLst/>
                          <a:latin typeface="Calibri" charset="0"/>
                        </a:rPr>
                        <a:t>China</a:t>
                      </a:r>
                    </a:p>
                  </a:txBody>
                  <a:tcPr marL="4763" marR="4763" marT="4763" marB="0" anchor="b"/>
                </a:tc>
                <a:tc>
                  <a:txBody>
                    <a:bodyPr/>
                    <a:lstStyle/>
                    <a:p>
                      <a:pPr algn="ctr" fontAlgn="b"/>
                      <a:r>
                        <a:rPr lang="en-US" sz="800" b="0" i="0" u="none" strike="noStrike" dirty="0">
                          <a:solidFill>
                            <a:srgbClr val="000000"/>
                          </a:solidFill>
                          <a:effectLst/>
                          <a:latin typeface="Calibri" charset="0"/>
                        </a:rPr>
                        <a:t>Patent</a:t>
                      </a:r>
                    </a:p>
                  </a:txBody>
                  <a:tcPr marL="4763" marR="4763" marT="4763" marB="0" anchor="b"/>
                </a:tc>
                <a:tc>
                  <a:txBody>
                    <a:bodyPr/>
                    <a:lstStyle/>
                    <a:p>
                      <a:pPr algn="ctr" fontAlgn="b"/>
                      <a:r>
                        <a:rPr lang="de-DE" sz="800" b="0" i="0" u="none" strike="noStrike">
                          <a:solidFill>
                            <a:srgbClr val="000000"/>
                          </a:solidFill>
                          <a:effectLst/>
                          <a:latin typeface="Calibri" charset="0"/>
                        </a:rPr>
                        <a:t>17-Feb-16</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25,000</a:t>
                      </a:r>
                    </a:p>
                  </a:txBody>
                  <a:tcPr marL="4763" marR="4763" marT="4763" marB="0" anchor="b"/>
                </a:tc>
                <a:extLst>
                  <a:ext uri="{0D108BD9-81ED-4DB2-BD59-A6C34878D82A}">
                    <a16:rowId xmlns:a16="http://schemas.microsoft.com/office/drawing/2014/main" val="10004"/>
                  </a:ext>
                </a:extLst>
              </a:tr>
              <a:tr h="234838">
                <a:tc>
                  <a:txBody>
                    <a:bodyPr/>
                    <a:lstStyle/>
                    <a:p>
                      <a:pPr algn="r" fontAlgn="b"/>
                      <a:r>
                        <a:rPr lang="en-US" sz="700" b="0" i="0" u="none" strike="noStrike">
                          <a:solidFill>
                            <a:srgbClr val="000000"/>
                          </a:solidFill>
                          <a:effectLst/>
                          <a:latin typeface="Calibri" charset="0"/>
                        </a:rPr>
                        <a:t>5</a:t>
                      </a:r>
                    </a:p>
                  </a:txBody>
                  <a:tcPr marL="4763" marR="4763" marT="4763" marB="0" anchor="b"/>
                </a:tc>
                <a:tc>
                  <a:txBody>
                    <a:bodyPr/>
                    <a:lstStyle/>
                    <a:p>
                      <a:pPr algn="l" fontAlgn="b"/>
                      <a:r>
                        <a:rPr lang="en-US" sz="700" b="0" i="0" u="none" strike="noStrike" dirty="0">
                          <a:solidFill>
                            <a:srgbClr val="000000"/>
                          </a:solidFill>
                          <a:effectLst/>
                          <a:latin typeface="Calibri" charset="0"/>
                        </a:rPr>
                        <a:t>Future Motion, Inc. v. Changzhou First Int‘l Trade Co., 2016 U.S. Dist. LEXIS 136871</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2:16-cv-00013-MMD-CWH</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a:t>
                      </a:r>
                    </a:p>
                  </a:txBody>
                  <a:tcPr marL="4763" marR="4763" marT="4763" marB="0" anchor="b"/>
                </a:tc>
                <a:tc>
                  <a:txBody>
                    <a:bodyPr/>
                    <a:lstStyle/>
                    <a:p>
                      <a:pPr algn="ctr" fontAlgn="b"/>
                      <a:r>
                        <a:rPr lang="fi-FI" sz="800" b="0" i="0" u="none" strike="noStrike">
                          <a:solidFill>
                            <a:srgbClr val="000000"/>
                          </a:solidFill>
                          <a:effectLst/>
                          <a:latin typeface="Calibri" charset="0"/>
                        </a:rPr>
                        <a:t>6-Jan-16</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dirty="0">
                          <a:solidFill>
                            <a:srgbClr val="000000"/>
                          </a:solidFill>
                          <a:effectLst/>
                          <a:latin typeface="Calibri" charset="0"/>
                        </a:rPr>
                        <a:t>10,000</a:t>
                      </a:r>
                    </a:p>
                  </a:txBody>
                  <a:tcPr marL="4763" marR="4763" marT="4763" marB="0" anchor="b"/>
                </a:tc>
                <a:extLst>
                  <a:ext uri="{0D108BD9-81ED-4DB2-BD59-A6C34878D82A}">
                    <a16:rowId xmlns:a16="http://schemas.microsoft.com/office/drawing/2014/main" val="10005"/>
                  </a:ext>
                </a:extLst>
              </a:tr>
              <a:tr h="234838">
                <a:tc>
                  <a:txBody>
                    <a:bodyPr/>
                    <a:lstStyle/>
                    <a:p>
                      <a:pPr algn="r" fontAlgn="b"/>
                      <a:r>
                        <a:rPr lang="en-US" sz="700" b="0" i="0" u="none" strike="noStrike">
                          <a:solidFill>
                            <a:srgbClr val="000000"/>
                          </a:solidFill>
                          <a:effectLst/>
                          <a:latin typeface="Calibri" charset="0"/>
                        </a:rPr>
                        <a:t>6</a:t>
                      </a:r>
                    </a:p>
                  </a:txBody>
                  <a:tcPr marL="4763" marR="4763" marT="4763" marB="0" anchor="b"/>
                </a:tc>
                <a:tc>
                  <a:txBody>
                    <a:bodyPr/>
                    <a:lstStyle/>
                    <a:p>
                      <a:pPr algn="l" fontAlgn="b"/>
                      <a:r>
                        <a:rPr lang="en-US" sz="700" b="0" i="0" u="none" strike="noStrike" dirty="0">
                          <a:solidFill>
                            <a:srgbClr val="000000"/>
                          </a:solidFill>
                          <a:effectLst/>
                          <a:latin typeface="Calibri" charset="0"/>
                        </a:rPr>
                        <a:t>SATA GmbH &amp; Co. KG v. Zhejiang Refine </a:t>
                      </a:r>
                      <a:r>
                        <a:rPr lang="en-US" sz="700" b="0" i="0" u="none" strike="noStrike" dirty="0" err="1">
                          <a:solidFill>
                            <a:srgbClr val="000000"/>
                          </a:solidFill>
                          <a:effectLst/>
                          <a:latin typeface="Calibri" charset="0"/>
                        </a:rPr>
                        <a:t>Wufu</a:t>
                      </a:r>
                      <a:r>
                        <a:rPr lang="en-US" sz="700" b="0" i="0" u="none" strike="noStrike" dirty="0">
                          <a:solidFill>
                            <a:srgbClr val="000000"/>
                          </a:solidFill>
                          <a:effectLst/>
                          <a:latin typeface="Calibri" charset="0"/>
                        </a:rPr>
                        <a:t> Air Tools Co., 2015 U.S. Dist. LEXIS 151033</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2:15-cv-02111-GMN-CWH</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a:t>
                      </a:r>
                    </a:p>
                  </a:txBody>
                  <a:tcPr marL="4763" marR="4763" marT="4763" marB="0" anchor="b"/>
                </a:tc>
                <a:tc>
                  <a:txBody>
                    <a:bodyPr/>
                    <a:lstStyle/>
                    <a:p>
                      <a:pPr algn="ctr" fontAlgn="b"/>
                      <a:r>
                        <a:rPr lang="hr-HR" sz="800" b="0" i="0" u="none" strike="noStrike">
                          <a:solidFill>
                            <a:srgbClr val="000000"/>
                          </a:solidFill>
                          <a:effectLst/>
                          <a:latin typeface="Calibri" charset="0"/>
                        </a:rPr>
                        <a:t>5-Nov-15</a:t>
                      </a: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Denied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N/A</a:t>
                      </a:r>
                      <a:endParaRPr lang="en-US" sz="800" b="0" i="0" u="none" strike="noStrike" dirty="0">
                        <a:solidFill>
                          <a:srgbClr val="000000"/>
                        </a:solidFill>
                        <a:effectLst/>
                        <a:latin typeface="Calibri" charset="0"/>
                      </a:endParaRPr>
                    </a:p>
                  </a:txBody>
                  <a:tcPr marL="4763" marR="4763" marT="4763" marB="0" anchor="b"/>
                </a:tc>
                <a:extLst>
                  <a:ext uri="{0D108BD9-81ED-4DB2-BD59-A6C34878D82A}">
                    <a16:rowId xmlns:a16="http://schemas.microsoft.com/office/drawing/2014/main" val="10006"/>
                  </a:ext>
                </a:extLst>
              </a:tr>
              <a:tr h="349694">
                <a:tc>
                  <a:txBody>
                    <a:bodyPr/>
                    <a:lstStyle/>
                    <a:p>
                      <a:pPr algn="r" fontAlgn="b"/>
                      <a:r>
                        <a:rPr lang="en-US" sz="700" b="0" i="0" u="none" strike="noStrike">
                          <a:solidFill>
                            <a:srgbClr val="000000"/>
                          </a:solidFill>
                          <a:effectLst/>
                          <a:latin typeface="Calibri" charset="0"/>
                        </a:rPr>
                        <a:t>7</a:t>
                      </a:r>
                    </a:p>
                  </a:txBody>
                  <a:tcPr marL="4763" marR="4763" marT="4763" marB="0" anchor="b"/>
                </a:tc>
                <a:tc>
                  <a:txBody>
                    <a:bodyPr/>
                    <a:lstStyle/>
                    <a:p>
                      <a:pPr algn="l" fontAlgn="b"/>
                      <a:r>
                        <a:rPr lang="en-US" sz="700" b="0" i="0" u="none" strike="noStrike" dirty="0">
                          <a:solidFill>
                            <a:srgbClr val="000000"/>
                          </a:solidFill>
                          <a:effectLst/>
                          <a:latin typeface="Calibri" charset="0"/>
                        </a:rPr>
                        <a:t>Neptune Techs. &amp; </a:t>
                      </a:r>
                      <a:r>
                        <a:rPr lang="en-US" sz="700" b="0" i="0" u="none" strike="noStrike" dirty="0" err="1">
                          <a:solidFill>
                            <a:srgbClr val="000000"/>
                          </a:solidFill>
                          <a:effectLst/>
                          <a:latin typeface="Calibri" charset="0"/>
                        </a:rPr>
                        <a:t>Bioressources</a:t>
                      </a:r>
                      <a:r>
                        <a:rPr lang="en-US" sz="700" b="0" i="0" u="none" strike="noStrike" dirty="0">
                          <a:solidFill>
                            <a:srgbClr val="000000"/>
                          </a:solidFill>
                          <a:effectLst/>
                          <a:latin typeface="Calibri" charset="0"/>
                        </a:rPr>
                        <a:t>, Inc. v. </a:t>
                      </a:r>
                      <a:r>
                        <a:rPr lang="en-US" sz="700" b="0" i="0" u="none" strike="noStrike" dirty="0" err="1">
                          <a:solidFill>
                            <a:srgbClr val="000000"/>
                          </a:solidFill>
                          <a:effectLst/>
                          <a:latin typeface="Calibri" charset="0"/>
                        </a:rPr>
                        <a:t>Luhua</a:t>
                      </a:r>
                      <a:r>
                        <a:rPr lang="en-US" sz="700" b="0" i="0" u="none" strike="noStrike" dirty="0">
                          <a:solidFill>
                            <a:srgbClr val="000000"/>
                          </a:solidFill>
                          <a:effectLst/>
                          <a:latin typeface="Calibri" charset="0"/>
                        </a:rPr>
                        <a:t> </a:t>
                      </a:r>
                      <a:r>
                        <a:rPr lang="en-US" sz="700" b="0" i="0" u="none" strike="noStrike" dirty="0" err="1">
                          <a:solidFill>
                            <a:srgbClr val="000000"/>
                          </a:solidFill>
                          <a:effectLst/>
                          <a:latin typeface="Calibri" charset="0"/>
                        </a:rPr>
                        <a:t>Biomarine</a:t>
                      </a:r>
                      <a:r>
                        <a:rPr lang="en-US" sz="700" b="0" i="0" u="none" strike="noStrike" dirty="0">
                          <a:solidFill>
                            <a:srgbClr val="000000"/>
                          </a:solidFill>
                          <a:effectLst/>
                          <a:latin typeface="Calibri" charset="0"/>
                        </a:rPr>
                        <a:t> Shandong Co., 2015 U.S. Dist. LEXIS 192570</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2:15-cv-01911-JCM-CWH</a:t>
                      </a:r>
                    </a:p>
                  </a:txBody>
                  <a:tcPr marL="4763" marR="4763" marT="4763" marB="0" anchor="b"/>
                </a:tc>
                <a:tc>
                  <a:txBody>
                    <a:bodyPr/>
                    <a:lstStyle/>
                    <a:p>
                      <a:pPr algn="ctr" fontAlgn="b"/>
                      <a:r>
                        <a:rPr lang="en-US" sz="800" b="0" i="0" u="none" strike="noStrike" dirty="0">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a:t>
                      </a:r>
                    </a:p>
                  </a:txBody>
                  <a:tcPr marL="4763" marR="4763" marT="4763" marB="0" anchor="b"/>
                </a:tc>
                <a:tc>
                  <a:txBody>
                    <a:bodyPr/>
                    <a:lstStyle/>
                    <a:p>
                      <a:pPr algn="ctr" fontAlgn="b"/>
                      <a:r>
                        <a:rPr lang="en-US" sz="800" b="0" i="0" u="none" strike="noStrike">
                          <a:solidFill>
                            <a:srgbClr val="000000"/>
                          </a:solidFill>
                          <a:effectLst/>
                          <a:latin typeface="Calibri" charset="0"/>
                        </a:rPr>
                        <a:t>7-Oct-15</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50,000</a:t>
                      </a:r>
                    </a:p>
                  </a:txBody>
                  <a:tcPr marL="4763" marR="4763" marT="4763" marB="0" anchor="b"/>
                </a:tc>
                <a:extLst>
                  <a:ext uri="{0D108BD9-81ED-4DB2-BD59-A6C34878D82A}">
                    <a16:rowId xmlns:a16="http://schemas.microsoft.com/office/drawing/2014/main" val="10007"/>
                  </a:ext>
                </a:extLst>
              </a:tr>
              <a:tr h="267653">
                <a:tc>
                  <a:txBody>
                    <a:bodyPr/>
                    <a:lstStyle/>
                    <a:p>
                      <a:pPr algn="r" fontAlgn="b"/>
                      <a:r>
                        <a:rPr lang="en-US" sz="700" b="0" i="0" u="none" strike="noStrike">
                          <a:solidFill>
                            <a:srgbClr val="000000"/>
                          </a:solidFill>
                          <a:effectLst/>
                          <a:latin typeface="Calibri" charset="0"/>
                        </a:rPr>
                        <a:t>8</a:t>
                      </a:r>
                    </a:p>
                  </a:txBody>
                  <a:tcPr marL="4763" marR="4763" marT="4763" marB="0" anchor="b"/>
                </a:tc>
                <a:tc>
                  <a:txBody>
                    <a:bodyPr/>
                    <a:lstStyle/>
                    <a:p>
                      <a:pPr algn="l" fontAlgn="b"/>
                      <a:r>
                        <a:rPr lang="en-US" sz="700" b="0" i="0" u="none" strike="noStrike" dirty="0">
                          <a:solidFill>
                            <a:srgbClr val="000000"/>
                          </a:solidFill>
                          <a:effectLst/>
                          <a:latin typeface="Calibri" charset="0"/>
                        </a:rPr>
                        <a:t>Wenger S.A. v. Fuzhou Hunter Prod. Imp. &amp; Exp. Co., 2015 U.S. Dist. LEXIS 85855</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2:15-cv-01098-GMN-NJK</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Trademark &amp; Copyright</a:t>
                      </a:r>
                    </a:p>
                  </a:txBody>
                  <a:tcPr marL="4763" marR="4763" marT="4763" marB="0" anchor="b"/>
                </a:tc>
                <a:tc>
                  <a:txBody>
                    <a:bodyPr/>
                    <a:lstStyle/>
                    <a:p>
                      <a:pPr algn="ctr" fontAlgn="b"/>
                      <a:r>
                        <a:rPr lang="cs-CZ" sz="800" b="0" i="0" u="none" strike="noStrike">
                          <a:solidFill>
                            <a:srgbClr val="000000"/>
                          </a:solidFill>
                          <a:effectLst/>
                          <a:latin typeface="Calibri" charset="0"/>
                        </a:rPr>
                        <a:t>10-Jun-15</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is-IS" sz="800" b="0" i="0" u="none" strike="noStrike">
                          <a:solidFill>
                            <a:srgbClr val="000000"/>
                          </a:solidFill>
                          <a:effectLst/>
                          <a:latin typeface="Calibri" charset="0"/>
                        </a:rPr>
                        <a:t>7,500</a:t>
                      </a:r>
                    </a:p>
                  </a:txBody>
                  <a:tcPr marL="4763" marR="4763" marT="4763" marB="0" anchor="b"/>
                </a:tc>
                <a:extLst>
                  <a:ext uri="{0D108BD9-81ED-4DB2-BD59-A6C34878D82A}">
                    <a16:rowId xmlns:a16="http://schemas.microsoft.com/office/drawing/2014/main" val="10008"/>
                  </a:ext>
                </a:extLst>
              </a:tr>
              <a:tr h="349694">
                <a:tc>
                  <a:txBody>
                    <a:bodyPr/>
                    <a:lstStyle/>
                    <a:p>
                      <a:pPr algn="r" fontAlgn="b"/>
                      <a:r>
                        <a:rPr lang="en-US" sz="700" b="0" i="0" u="none" strike="noStrike">
                          <a:solidFill>
                            <a:srgbClr val="000000"/>
                          </a:solidFill>
                          <a:effectLst/>
                          <a:latin typeface="Calibri" charset="0"/>
                        </a:rPr>
                        <a:t>9</a:t>
                      </a:r>
                    </a:p>
                  </a:txBody>
                  <a:tcPr marL="4763" marR="4763" marT="4763" marB="0" anchor="b"/>
                </a:tc>
                <a:tc>
                  <a:txBody>
                    <a:bodyPr/>
                    <a:lstStyle/>
                    <a:p>
                      <a:pPr algn="l" fontAlgn="b"/>
                      <a:r>
                        <a:rPr lang="en-US" sz="700" b="0" i="0" u="none" strike="noStrike" dirty="0">
                          <a:solidFill>
                            <a:srgbClr val="000000"/>
                          </a:solidFill>
                          <a:effectLst/>
                          <a:latin typeface="Calibri" charset="0"/>
                        </a:rPr>
                        <a:t>Toyo Tire &amp; Rubber Co. v. </a:t>
                      </a:r>
                      <a:r>
                        <a:rPr lang="en-US" sz="700" b="0" i="0" u="none" strike="noStrike" dirty="0" err="1">
                          <a:solidFill>
                            <a:srgbClr val="000000"/>
                          </a:solidFill>
                          <a:effectLst/>
                          <a:latin typeface="Calibri" charset="0"/>
                        </a:rPr>
                        <a:t>Kabusikiki</a:t>
                      </a:r>
                      <a:r>
                        <a:rPr lang="en-US" sz="700" b="0" i="0" u="none" strike="noStrike" dirty="0">
                          <a:solidFill>
                            <a:srgbClr val="000000"/>
                          </a:solidFill>
                          <a:effectLst/>
                          <a:latin typeface="Calibri" charset="0"/>
                        </a:rPr>
                        <a:t> Kaisha Tokyo </a:t>
                      </a:r>
                      <a:r>
                        <a:rPr lang="en-US" sz="700" b="0" i="0" u="none" strike="noStrike" dirty="0" err="1">
                          <a:solidFill>
                            <a:srgbClr val="000000"/>
                          </a:solidFill>
                          <a:effectLst/>
                          <a:latin typeface="Calibri" charset="0"/>
                        </a:rPr>
                        <a:t>Nihoon</a:t>
                      </a:r>
                      <a:r>
                        <a:rPr lang="en-US" sz="700" b="0" i="0" u="none" strike="noStrike" dirty="0">
                          <a:solidFill>
                            <a:srgbClr val="000000"/>
                          </a:solidFill>
                          <a:effectLst/>
                          <a:latin typeface="Calibri" charset="0"/>
                        </a:rPr>
                        <a:t> Rubber Corp, 2015 U.S. Dist. LEXIS 146294</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2:14-cv-01847-JAD-VCF</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Japan  </a:t>
                      </a:r>
                    </a:p>
                  </a:txBody>
                  <a:tcPr marL="4763" marR="4763" marT="4763" marB="0" anchor="b"/>
                </a:tc>
                <a:tc>
                  <a:txBody>
                    <a:bodyPr/>
                    <a:lstStyle/>
                    <a:p>
                      <a:pPr algn="ctr" fontAlgn="b"/>
                      <a:r>
                        <a:rPr lang="en-US" sz="800" b="0" i="0" u="none" strike="noStrike">
                          <a:solidFill>
                            <a:srgbClr val="000000"/>
                          </a:solidFill>
                          <a:effectLst/>
                          <a:latin typeface="Calibri" charset="0"/>
                        </a:rPr>
                        <a:t>Trademark</a:t>
                      </a:r>
                    </a:p>
                  </a:txBody>
                  <a:tcPr marL="4763" marR="4763" marT="4763" marB="0" anchor="b"/>
                </a:tc>
                <a:tc>
                  <a:txBody>
                    <a:bodyPr/>
                    <a:lstStyle/>
                    <a:p>
                      <a:pPr algn="ctr" fontAlgn="b"/>
                      <a:r>
                        <a:rPr lang="cs-CZ" sz="800" b="0" i="0" u="none" strike="noStrike">
                          <a:solidFill>
                            <a:srgbClr val="000000"/>
                          </a:solidFill>
                          <a:effectLst/>
                          <a:latin typeface="Calibri" charset="0"/>
                        </a:rPr>
                        <a:t>12-Nov-14</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50,000</a:t>
                      </a:r>
                      <a:endParaRPr lang="en-US" sz="800" b="0" i="0" u="none" strike="noStrike" dirty="0">
                        <a:solidFill>
                          <a:srgbClr val="000000"/>
                        </a:solidFill>
                        <a:effectLst/>
                        <a:latin typeface="Calibri" charset="0"/>
                      </a:endParaRPr>
                    </a:p>
                  </a:txBody>
                  <a:tcPr marL="4763" marR="4763" marT="4763" marB="0" anchor="b"/>
                </a:tc>
                <a:extLst>
                  <a:ext uri="{0D108BD9-81ED-4DB2-BD59-A6C34878D82A}">
                    <a16:rowId xmlns:a16="http://schemas.microsoft.com/office/drawing/2014/main" val="10009"/>
                  </a:ext>
                </a:extLst>
              </a:tr>
              <a:tr h="234838">
                <a:tc>
                  <a:txBody>
                    <a:bodyPr/>
                    <a:lstStyle/>
                    <a:p>
                      <a:pPr algn="r" fontAlgn="b"/>
                      <a:r>
                        <a:rPr lang="en-US" sz="700" b="0" i="0" u="none" strike="noStrike">
                          <a:solidFill>
                            <a:srgbClr val="000000"/>
                          </a:solidFill>
                          <a:effectLst/>
                          <a:latin typeface="Calibri" charset="0"/>
                        </a:rPr>
                        <a:t>10</a:t>
                      </a:r>
                    </a:p>
                  </a:txBody>
                  <a:tcPr marL="4763" marR="4763" marT="4763" marB="0" anchor="b"/>
                </a:tc>
                <a:tc>
                  <a:txBody>
                    <a:bodyPr/>
                    <a:lstStyle/>
                    <a:p>
                      <a:pPr algn="l" fontAlgn="b"/>
                      <a:r>
                        <a:rPr lang="en-US" sz="700" b="0" i="0" u="none" strike="noStrike" dirty="0">
                          <a:solidFill>
                            <a:srgbClr val="000000"/>
                          </a:solidFill>
                          <a:effectLst/>
                          <a:latin typeface="Calibri" charset="0"/>
                        </a:rPr>
                        <a:t>Hand &amp; Nail Harmony, Inc. v. Guangzhou </a:t>
                      </a:r>
                      <a:r>
                        <a:rPr lang="en-US" sz="700" b="0" i="0" u="none" strike="noStrike" dirty="0" err="1">
                          <a:solidFill>
                            <a:srgbClr val="000000"/>
                          </a:solidFill>
                          <a:effectLst/>
                          <a:latin typeface="Calibri" charset="0"/>
                        </a:rPr>
                        <a:t>Cocome</a:t>
                      </a:r>
                      <a:r>
                        <a:rPr lang="en-US" sz="700" b="0" i="0" u="none" strike="noStrike" dirty="0">
                          <a:solidFill>
                            <a:srgbClr val="000000"/>
                          </a:solidFill>
                          <a:effectLst/>
                          <a:latin typeface="Calibri" charset="0"/>
                        </a:rPr>
                        <a:t> Cosmetics Co., 2014 U.S. Dist. LEXIS 102525</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2:14-cv-01106-RFB-CWH</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Trademark  </a:t>
                      </a:r>
                    </a:p>
                  </a:txBody>
                  <a:tcPr marL="4763" marR="4763" marT="4763" marB="0" anchor="b"/>
                </a:tc>
                <a:tc>
                  <a:txBody>
                    <a:bodyPr/>
                    <a:lstStyle/>
                    <a:p>
                      <a:pPr algn="ctr" fontAlgn="b"/>
                      <a:r>
                        <a:rPr lang="tr-TR" sz="800" b="0" i="0" u="none" strike="noStrike">
                          <a:solidFill>
                            <a:srgbClr val="000000"/>
                          </a:solidFill>
                          <a:effectLst/>
                          <a:latin typeface="Calibri" charset="0"/>
                        </a:rPr>
                        <a:t>15-Jul-14</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dirty="0">
                          <a:solidFill>
                            <a:srgbClr val="000000"/>
                          </a:solidFill>
                          <a:effectLst/>
                          <a:latin typeface="Calibri" charset="0"/>
                        </a:rPr>
                        <a:t>5,000</a:t>
                      </a:r>
                    </a:p>
                  </a:txBody>
                  <a:tcPr marL="4763" marR="4763" marT="4763" marB="0" anchor="b"/>
                </a:tc>
                <a:extLst>
                  <a:ext uri="{0D108BD9-81ED-4DB2-BD59-A6C34878D82A}">
                    <a16:rowId xmlns:a16="http://schemas.microsoft.com/office/drawing/2014/main" val="10010"/>
                  </a:ext>
                </a:extLst>
              </a:tr>
              <a:tr h="234838">
                <a:tc>
                  <a:txBody>
                    <a:bodyPr/>
                    <a:lstStyle/>
                    <a:p>
                      <a:pPr algn="r" fontAlgn="b"/>
                      <a:r>
                        <a:rPr lang="cs-CZ" sz="700" b="0" i="0" u="none" strike="noStrike">
                          <a:solidFill>
                            <a:srgbClr val="000000"/>
                          </a:solidFill>
                          <a:effectLst/>
                          <a:latin typeface="Calibri" charset="0"/>
                        </a:rPr>
                        <a:t>11</a:t>
                      </a:r>
                    </a:p>
                  </a:txBody>
                  <a:tcPr marL="4763" marR="4763" marT="4763" marB="0" anchor="b"/>
                </a:tc>
                <a:tc>
                  <a:txBody>
                    <a:bodyPr/>
                    <a:lstStyle/>
                    <a:p>
                      <a:pPr algn="l" fontAlgn="b"/>
                      <a:r>
                        <a:rPr lang="en-US" sz="700" b="0" i="0" u="none" strike="noStrike" dirty="0">
                          <a:solidFill>
                            <a:srgbClr val="000000"/>
                          </a:solidFill>
                          <a:effectLst/>
                          <a:latin typeface="Calibri" charset="0"/>
                        </a:rPr>
                        <a:t>Empire Level Manufacturing Corp. v. </a:t>
                      </a:r>
                      <a:r>
                        <a:rPr lang="en-US" sz="700" b="0" i="0" u="none" strike="noStrike" dirty="0" err="1">
                          <a:solidFill>
                            <a:srgbClr val="000000"/>
                          </a:solidFill>
                          <a:effectLst/>
                          <a:latin typeface="Calibri" charset="0"/>
                        </a:rPr>
                        <a:t>Toolrich</a:t>
                      </a:r>
                      <a:r>
                        <a:rPr lang="en-US" sz="700" b="0" i="0" u="none" strike="noStrike" dirty="0">
                          <a:solidFill>
                            <a:srgbClr val="000000"/>
                          </a:solidFill>
                          <a:effectLst/>
                          <a:latin typeface="Calibri" charset="0"/>
                        </a:rPr>
                        <a:t> Imp. &amp; Exp. Co., Ltd. et al </a:t>
                      </a:r>
                      <a:r>
                        <a:rPr lang="zh-CN" altLang="en-US" sz="700" b="0" i="0" u="none" strike="noStrike" dirty="0">
                          <a:solidFill>
                            <a:srgbClr val="000000"/>
                          </a:solidFill>
                          <a:effectLst/>
                          <a:latin typeface="Calibri" charset="0"/>
                        </a:rPr>
                        <a:t>*</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2:14-cv-00718-GMN-CWH</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Trademark  </a:t>
                      </a:r>
                    </a:p>
                  </a:txBody>
                  <a:tcPr marL="4763" marR="4763" marT="4763" marB="0" anchor="b"/>
                </a:tc>
                <a:tc>
                  <a:txBody>
                    <a:bodyPr/>
                    <a:lstStyle/>
                    <a:p>
                      <a:pPr algn="ctr" fontAlgn="b"/>
                      <a:r>
                        <a:rPr lang="cs-CZ" sz="800" b="0" i="0" u="none" strike="noStrike">
                          <a:solidFill>
                            <a:srgbClr val="000000"/>
                          </a:solidFill>
                          <a:effectLst/>
                          <a:latin typeface="Calibri" charset="0"/>
                        </a:rPr>
                        <a:t>8-May-14</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10,000</a:t>
                      </a:r>
                    </a:p>
                  </a:txBody>
                  <a:tcPr marL="4763" marR="4763" marT="4763" marB="0" anchor="b"/>
                </a:tc>
                <a:extLst>
                  <a:ext uri="{0D108BD9-81ED-4DB2-BD59-A6C34878D82A}">
                    <a16:rowId xmlns:a16="http://schemas.microsoft.com/office/drawing/2014/main" val="10011"/>
                  </a:ext>
                </a:extLst>
              </a:tr>
              <a:tr h="234838">
                <a:tc>
                  <a:txBody>
                    <a:bodyPr/>
                    <a:lstStyle/>
                    <a:p>
                      <a:pPr algn="r" fontAlgn="b"/>
                      <a:r>
                        <a:rPr lang="is-IS" sz="700" b="0" i="0" u="none" strike="noStrike">
                          <a:solidFill>
                            <a:srgbClr val="000000"/>
                          </a:solidFill>
                          <a:effectLst/>
                          <a:latin typeface="Calibri" charset="0"/>
                        </a:rPr>
                        <a:t>12</a:t>
                      </a:r>
                    </a:p>
                  </a:txBody>
                  <a:tcPr marL="4763" marR="4763" marT="4763" marB="0" anchor="b"/>
                </a:tc>
                <a:tc>
                  <a:txBody>
                    <a:bodyPr/>
                    <a:lstStyle/>
                    <a:p>
                      <a:pPr algn="l" fontAlgn="b"/>
                      <a:r>
                        <a:rPr lang="en-US" sz="700" b="0" i="0" u="none" strike="noStrike">
                          <a:solidFill>
                            <a:srgbClr val="000000"/>
                          </a:solidFill>
                          <a:effectLst/>
                          <a:latin typeface="Calibri" charset="0"/>
                        </a:rPr>
                        <a:t>Rubbermaid Commercial Products LLC v. Trust Commercial Products ET AL</a:t>
                      </a:r>
                      <a:br>
                        <a:rPr lang="en-US" sz="700" b="0" i="0" u="none" strike="noStrike">
                          <a:solidFill>
                            <a:srgbClr val="000000"/>
                          </a:solidFill>
                          <a:effectLst/>
                          <a:latin typeface="Calibri" charset="0"/>
                        </a:rPr>
                      </a:br>
                      <a:r>
                        <a:rPr lang="en-US" sz="700" b="0" i="0" u="none" strike="noStrike">
                          <a:solidFill>
                            <a:srgbClr val="000000"/>
                          </a:solidFill>
                          <a:effectLst/>
                          <a:latin typeface="Calibri" charset="0"/>
                        </a:rPr>
                        <a:t>2:13-cv-02144-GMN-GWF</a:t>
                      </a:r>
                    </a:p>
                  </a:txBody>
                  <a:tcPr marL="4763" marR="4763" marT="4763" marB="0" anchor="b"/>
                </a:tc>
                <a:tc>
                  <a:txBody>
                    <a:bodyPr/>
                    <a:lstStyle/>
                    <a:p>
                      <a:pPr algn="ctr" fontAlgn="b"/>
                      <a:r>
                        <a:rPr lang="en-US" sz="800" b="0" i="0" u="none" strike="noStrike">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a:t>
                      </a:r>
                    </a:p>
                  </a:txBody>
                  <a:tcPr marL="4763" marR="4763" marT="4763" marB="0" anchor="b"/>
                </a:tc>
                <a:tc>
                  <a:txBody>
                    <a:bodyPr/>
                    <a:lstStyle/>
                    <a:p>
                      <a:pPr algn="ctr" fontAlgn="b"/>
                      <a:r>
                        <a:rPr lang="hr-HR" sz="800" b="0" i="0" u="none" strike="noStrike">
                          <a:solidFill>
                            <a:srgbClr val="000000"/>
                          </a:solidFill>
                          <a:effectLst/>
                          <a:latin typeface="Calibri" charset="0"/>
                        </a:rPr>
                        <a:t>21-Nov-13</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50,000</a:t>
                      </a:r>
                    </a:p>
                  </a:txBody>
                  <a:tcPr marL="4763" marR="4763" marT="4763" marB="0" anchor="b"/>
                </a:tc>
                <a:extLst>
                  <a:ext uri="{0D108BD9-81ED-4DB2-BD59-A6C34878D82A}">
                    <a16:rowId xmlns:a16="http://schemas.microsoft.com/office/drawing/2014/main" val="10012"/>
                  </a:ext>
                </a:extLst>
              </a:tr>
              <a:tr h="267653">
                <a:tc>
                  <a:txBody>
                    <a:bodyPr/>
                    <a:lstStyle/>
                    <a:p>
                      <a:pPr algn="r" fontAlgn="b"/>
                      <a:r>
                        <a:rPr lang="is-IS" sz="700" b="0" i="0" u="none" strike="noStrike">
                          <a:solidFill>
                            <a:srgbClr val="000000"/>
                          </a:solidFill>
                          <a:effectLst/>
                          <a:latin typeface="Calibri" charset="0"/>
                        </a:rPr>
                        <a:t>13</a:t>
                      </a:r>
                    </a:p>
                  </a:txBody>
                  <a:tcPr marL="4763" marR="4763" marT="4763" marB="0" anchor="b"/>
                </a:tc>
                <a:tc>
                  <a:txBody>
                    <a:bodyPr/>
                    <a:lstStyle/>
                    <a:p>
                      <a:pPr algn="l" fontAlgn="b"/>
                      <a:r>
                        <a:rPr lang="en-US" sz="700" b="0" i="0" u="none" strike="noStrike">
                          <a:solidFill>
                            <a:srgbClr val="000000"/>
                          </a:solidFill>
                          <a:effectLst/>
                          <a:latin typeface="Calibri" charset="0"/>
                        </a:rPr>
                        <a:t>SATA GmbH &amp; Co. KG v. Wenzhou T&amp;E Industrial Co., Ltd. et al</a:t>
                      </a:r>
                      <a:br>
                        <a:rPr lang="en-US" sz="700" b="0" i="0" u="none" strike="noStrike">
                          <a:solidFill>
                            <a:srgbClr val="000000"/>
                          </a:solidFill>
                          <a:effectLst/>
                          <a:latin typeface="Calibri" charset="0"/>
                        </a:rPr>
                      </a:br>
                      <a:r>
                        <a:rPr lang="en-US" sz="700" b="0" i="0" u="none" strike="noStrike">
                          <a:solidFill>
                            <a:srgbClr val="000000"/>
                          </a:solidFill>
                          <a:effectLst/>
                          <a:latin typeface="Calibri" charset="0"/>
                        </a:rPr>
                        <a:t>2:13-cv-02042-APG-NJK</a:t>
                      </a:r>
                    </a:p>
                  </a:txBody>
                  <a:tcPr marL="4763" marR="4763" marT="4763" marB="0" anchor="b"/>
                </a:tc>
                <a:tc>
                  <a:txBody>
                    <a:bodyPr/>
                    <a:lstStyle/>
                    <a:p>
                      <a:pPr algn="ctr" fontAlgn="b"/>
                      <a:r>
                        <a:rPr lang="en-US" sz="800" b="0" i="0" u="none" strike="noStrike" dirty="0">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dirty="0">
                          <a:solidFill>
                            <a:srgbClr val="000000"/>
                          </a:solidFill>
                          <a:effectLst/>
                          <a:latin typeface="Calibri" charset="0"/>
                        </a:rPr>
                        <a:t>China</a:t>
                      </a:r>
                    </a:p>
                  </a:txBody>
                  <a:tcPr marL="4763" marR="4763" marT="4763" marB="0" anchor="b"/>
                </a:tc>
                <a:tc>
                  <a:txBody>
                    <a:bodyPr/>
                    <a:lstStyle/>
                    <a:p>
                      <a:pPr algn="ctr" fontAlgn="b"/>
                      <a:r>
                        <a:rPr lang="en-US" sz="800" b="0" i="0" u="none" strike="noStrike" dirty="0">
                          <a:solidFill>
                            <a:srgbClr val="000000"/>
                          </a:solidFill>
                          <a:effectLst/>
                          <a:latin typeface="Calibri" charset="0"/>
                        </a:rPr>
                        <a:t>Patent &amp; Trademark</a:t>
                      </a:r>
                    </a:p>
                  </a:txBody>
                  <a:tcPr marL="4763" marR="4763" marT="4763" marB="0" anchor="b"/>
                </a:tc>
                <a:tc>
                  <a:txBody>
                    <a:bodyPr/>
                    <a:lstStyle/>
                    <a:p>
                      <a:pPr algn="ctr" fontAlgn="b"/>
                      <a:r>
                        <a:rPr lang="hr-HR" sz="800" b="0" i="0" u="none" strike="noStrike">
                          <a:solidFill>
                            <a:srgbClr val="000000"/>
                          </a:solidFill>
                          <a:effectLst/>
                          <a:latin typeface="Calibri" charset="0"/>
                        </a:rPr>
                        <a:t>6-Nov-13</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15,000</a:t>
                      </a:r>
                    </a:p>
                  </a:txBody>
                  <a:tcPr marL="4763" marR="4763" marT="4763" marB="0" anchor="b"/>
                </a:tc>
                <a:extLst>
                  <a:ext uri="{0D108BD9-81ED-4DB2-BD59-A6C34878D82A}">
                    <a16:rowId xmlns:a16="http://schemas.microsoft.com/office/drawing/2014/main" val="10013"/>
                  </a:ext>
                </a:extLst>
              </a:tr>
              <a:tr h="267653">
                <a:tc>
                  <a:txBody>
                    <a:bodyPr/>
                    <a:lstStyle/>
                    <a:p>
                      <a:pPr algn="r" fontAlgn="b"/>
                      <a:r>
                        <a:rPr lang="en-US" sz="700" b="0" i="0" u="none" strike="noStrike">
                          <a:solidFill>
                            <a:srgbClr val="000000"/>
                          </a:solidFill>
                          <a:effectLst/>
                          <a:latin typeface="Calibri" charset="0"/>
                        </a:rPr>
                        <a:t>14</a:t>
                      </a:r>
                    </a:p>
                  </a:txBody>
                  <a:tcPr marL="4763" marR="4763" marT="4763" marB="0" anchor="b"/>
                </a:tc>
                <a:tc>
                  <a:txBody>
                    <a:bodyPr/>
                    <a:lstStyle/>
                    <a:p>
                      <a:pPr algn="l" fontAlgn="b"/>
                      <a:r>
                        <a:rPr lang="en-US" sz="700" b="0" i="0" u="none" strike="noStrike" dirty="0">
                          <a:solidFill>
                            <a:srgbClr val="000000"/>
                          </a:solidFill>
                          <a:effectLst/>
                          <a:latin typeface="Calibri" charset="0"/>
                        </a:rPr>
                        <a:t>Interactive Life Forms, LLC v. </a:t>
                      </a:r>
                      <a:r>
                        <a:rPr lang="en-US" sz="700" b="0" i="0" u="none" strike="noStrike" dirty="0" err="1">
                          <a:solidFill>
                            <a:srgbClr val="000000"/>
                          </a:solidFill>
                          <a:effectLst/>
                          <a:latin typeface="Calibri" charset="0"/>
                        </a:rPr>
                        <a:t>Weng</a:t>
                      </a:r>
                      <a:r>
                        <a:rPr lang="en-US" sz="700" b="0" i="0" u="none" strike="noStrike" dirty="0">
                          <a:solidFill>
                            <a:srgbClr val="000000"/>
                          </a:solidFill>
                          <a:effectLst/>
                          <a:latin typeface="Calibri" charset="0"/>
                        </a:rPr>
                        <a:t>, 2013 U.S. Dist. LEXIS 194195</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A-12-CA-1182-SS</a:t>
                      </a:r>
                    </a:p>
                  </a:txBody>
                  <a:tcPr marL="4763" marR="4763" marT="4763" marB="0" anchor="b"/>
                </a:tc>
                <a:tc>
                  <a:txBody>
                    <a:bodyPr/>
                    <a:lstStyle/>
                    <a:p>
                      <a:pPr algn="ctr" fontAlgn="b"/>
                      <a:r>
                        <a:rPr lang="en-US" sz="800" b="0" i="0" u="none" strike="noStrike">
                          <a:solidFill>
                            <a:srgbClr val="000000"/>
                          </a:solidFill>
                          <a:effectLst/>
                          <a:latin typeface="Calibri" charset="0"/>
                        </a:rPr>
                        <a:t>Western District of Texas</a:t>
                      </a:r>
                    </a:p>
                  </a:txBody>
                  <a:tcPr marL="4763" marR="4763" marT="4763" marB="0" anchor="b"/>
                </a:tc>
                <a:tc>
                  <a:txBody>
                    <a:bodyPr/>
                    <a:lstStyle/>
                    <a:p>
                      <a:pPr algn="ctr" fontAlgn="b"/>
                      <a:r>
                        <a:rPr lang="en-US" sz="800" b="0" i="0" u="none" strike="noStrike">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Patent &amp; Trademark</a:t>
                      </a:r>
                    </a:p>
                  </a:txBody>
                  <a:tcPr marL="4763" marR="4763" marT="4763" marB="0" anchor="b"/>
                </a:tc>
                <a:tc>
                  <a:txBody>
                    <a:bodyPr/>
                    <a:lstStyle/>
                    <a:p>
                      <a:pPr algn="ctr" fontAlgn="b"/>
                      <a:r>
                        <a:rPr lang="fi-FI" sz="800" b="0" i="0" u="none" strike="noStrike" dirty="0">
                          <a:solidFill>
                            <a:srgbClr val="000000"/>
                          </a:solidFill>
                          <a:effectLst/>
                          <a:latin typeface="Calibri" charset="0"/>
                        </a:rPr>
                        <a:t>15-Jan-13</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50,000</a:t>
                      </a:r>
                    </a:p>
                  </a:txBody>
                  <a:tcPr marL="4763" marR="4763" marT="4763" marB="0" anchor="b"/>
                </a:tc>
                <a:extLst>
                  <a:ext uri="{0D108BD9-81ED-4DB2-BD59-A6C34878D82A}">
                    <a16:rowId xmlns:a16="http://schemas.microsoft.com/office/drawing/2014/main" val="10014"/>
                  </a:ext>
                </a:extLst>
              </a:tr>
              <a:tr h="234838">
                <a:tc>
                  <a:txBody>
                    <a:bodyPr/>
                    <a:lstStyle/>
                    <a:p>
                      <a:pPr algn="r" fontAlgn="b"/>
                      <a:r>
                        <a:rPr lang="en-US" sz="700" b="0" i="0" u="none" strike="noStrike">
                          <a:solidFill>
                            <a:srgbClr val="000000"/>
                          </a:solidFill>
                          <a:effectLst/>
                          <a:latin typeface="Calibri" charset="0"/>
                        </a:rPr>
                        <a:t>15</a:t>
                      </a:r>
                    </a:p>
                  </a:txBody>
                  <a:tcPr marL="4763" marR="4763" marT="4763" marB="0" anchor="b"/>
                </a:tc>
                <a:tc>
                  <a:txBody>
                    <a:bodyPr/>
                    <a:lstStyle/>
                    <a:p>
                      <a:pPr algn="l" fontAlgn="b"/>
                      <a:r>
                        <a:rPr lang="en-US" sz="700" b="0" i="0" u="none" strike="noStrike" dirty="0">
                          <a:solidFill>
                            <a:srgbClr val="000000"/>
                          </a:solidFill>
                          <a:effectLst/>
                          <a:latin typeface="Calibri" charset="0"/>
                        </a:rPr>
                        <a:t>Hand &amp; Nail Harmony, Inc. v. Guangzhou Shun Yan Cosmetics Co.</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2:12-cv-01212</a:t>
                      </a:r>
                    </a:p>
                  </a:txBody>
                  <a:tcPr marL="4763" marR="4763" marT="4763" marB="0" anchor="b"/>
                </a:tc>
                <a:tc>
                  <a:txBody>
                    <a:bodyPr/>
                    <a:lstStyle/>
                    <a:p>
                      <a:pPr algn="ctr" fontAlgn="b"/>
                      <a:r>
                        <a:rPr lang="en-US" sz="800" b="0" i="0" u="none" strike="noStrike" dirty="0">
                          <a:solidFill>
                            <a:srgbClr val="000000"/>
                          </a:solidFill>
                          <a:effectLst/>
                          <a:latin typeface="Calibri" charset="0"/>
                        </a:rPr>
                        <a:t>District of Nevada</a:t>
                      </a:r>
                    </a:p>
                  </a:txBody>
                  <a:tcPr marL="4763" marR="4763" marT="4763" marB="0" anchor="b"/>
                </a:tc>
                <a:tc>
                  <a:txBody>
                    <a:bodyPr/>
                    <a:lstStyle/>
                    <a:p>
                      <a:pPr algn="ctr" fontAlgn="b"/>
                      <a:r>
                        <a:rPr lang="en-US" sz="800" b="0" i="0" u="none" strike="noStrike" dirty="0">
                          <a:solidFill>
                            <a:srgbClr val="000000"/>
                          </a:solidFill>
                          <a:effectLst/>
                          <a:latin typeface="Calibri" charset="0"/>
                        </a:rPr>
                        <a:t>China</a:t>
                      </a:r>
                    </a:p>
                  </a:txBody>
                  <a:tcPr marL="4763" marR="4763" marT="4763" marB="0" anchor="b"/>
                </a:tc>
                <a:tc>
                  <a:txBody>
                    <a:bodyPr/>
                    <a:lstStyle/>
                    <a:p>
                      <a:pPr algn="ctr" fontAlgn="b"/>
                      <a:r>
                        <a:rPr lang="en-US" sz="800" b="0" i="0" u="none" strike="noStrike">
                          <a:solidFill>
                            <a:srgbClr val="000000"/>
                          </a:solidFill>
                          <a:effectLst/>
                          <a:latin typeface="Calibri" charset="0"/>
                        </a:rPr>
                        <a:t>Trademark  </a:t>
                      </a:r>
                    </a:p>
                  </a:txBody>
                  <a:tcPr marL="4763" marR="4763" marT="4763" marB="0" anchor="b"/>
                </a:tc>
                <a:tc>
                  <a:txBody>
                    <a:bodyPr/>
                    <a:lstStyle/>
                    <a:p>
                      <a:pPr algn="ctr" fontAlgn="b"/>
                      <a:r>
                        <a:rPr lang="de-DE" sz="800" b="0" i="0" u="none" strike="noStrike" dirty="0">
                          <a:solidFill>
                            <a:srgbClr val="000000"/>
                          </a:solidFill>
                          <a:effectLst/>
                          <a:latin typeface="Calibri" charset="0"/>
                        </a:rPr>
                        <a:t>19-Jul-12</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a:t>
                      </a:r>
                    </a:p>
                  </a:txBody>
                  <a:tcPr marL="4763" marR="4763" marT="4763" marB="0" anchor="b"/>
                </a:tc>
                <a:extLst>
                  <a:ext uri="{0D108BD9-81ED-4DB2-BD59-A6C34878D82A}">
                    <a16:rowId xmlns:a16="http://schemas.microsoft.com/office/drawing/2014/main" val="10015"/>
                  </a:ext>
                </a:extLst>
              </a:tr>
              <a:tr h="267653">
                <a:tc>
                  <a:txBody>
                    <a:bodyPr/>
                    <a:lstStyle/>
                    <a:p>
                      <a:pPr algn="r" fontAlgn="b"/>
                      <a:r>
                        <a:rPr lang="en-US" sz="700" b="0" i="0" u="none" strike="noStrike">
                          <a:solidFill>
                            <a:srgbClr val="000000"/>
                          </a:solidFill>
                          <a:effectLst/>
                          <a:latin typeface="Calibri" charset="0"/>
                        </a:rPr>
                        <a:t>16</a:t>
                      </a:r>
                    </a:p>
                  </a:txBody>
                  <a:tcPr marL="4763" marR="4763" marT="4763" marB="0" anchor="b"/>
                </a:tc>
                <a:tc>
                  <a:txBody>
                    <a:bodyPr/>
                    <a:lstStyle/>
                    <a:p>
                      <a:pPr algn="l" fontAlgn="b"/>
                      <a:r>
                        <a:rPr lang="en-US" sz="700" b="0" i="0" u="none" strike="noStrike" dirty="0">
                          <a:solidFill>
                            <a:srgbClr val="000000"/>
                          </a:solidFill>
                          <a:effectLst/>
                          <a:latin typeface="Calibri" charset="0"/>
                        </a:rPr>
                        <a:t>Contour Design, Inc. v. Chance Mold Steel Co., 2011 U.S. Dist. LEXIS 145321</a:t>
                      </a:r>
                      <a:br>
                        <a:rPr lang="en-US" sz="700" b="0" i="0" u="none" strike="noStrike" dirty="0">
                          <a:solidFill>
                            <a:srgbClr val="000000"/>
                          </a:solidFill>
                          <a:effectLst/>
                          <a:latin typeface="Calibri" charset="0"/>
                        </a:rPr>
                      </a:br>
                      <a:r>
                        <a:rPr lang="en-US" sz="700" b="0" i="0" u="none" strike="noStrike" dirty="0">
                          <a:solidFill>
                            <a:srgbClr val="000000"/>
                          </a:solidFill>
                          <a:effectLst/>
                          <a:latin typeface="Calibri" charset="0"/>
                        </a:rPr>
                        <a:t>09-cv-451-JL</a:t>
                      </a:r>
                    </a:p>
                  </a:txBody>
                  <a:tcPr marL="4763" marR="4763" marT="4763" marB="0" anchor="b"/>
                </a:tc>
                <a:tc>
                  <a:txBody>
                    <a:bodyPr/>
                    <a:lstStyle/>
                    <a:p>
                      <a:pPr algn="ctr" fontAlgn="b"/>
                      <a:r>
                        <a:rPr lang="en-US" sz="800" b="0" i="0" u="none" strike="noStrike" dirty="0">
                          <a:solidFill>
                            <a:srgbClr val="000000"/>
                          </a:solidFill>
                          <a:effectLst/>
                          <a:latin typeface="Calibri" charset="0"/>
                        </a:rPr>
                        <a:t>District of New Hampshire</a:t>
                      </a:r>
                    </a:p>
                  </a:txBody>
                  <a:tcPr marL="4763" marR="4763" marT="4763" marB="0" anchor="b"/>
                </a:tc>
                <a:tc>
                  <a:txBody>
                    <a:bodyPr/>
                    <a:lstStyle/>
                    <a:p>
                      <a:pPr algn="ctr" fontAlgn="b"/>
                      <a:r>
                        <a:rPr lang="en-US" sz="800" b="0" i="0" u="none" strike="noStrike" dirty="0">
                          <a:solidFill>
                            <a:srgbClr val="000000"/>
                          </a:solidFill>
                          <a:effectLst/>
                          <a:latin typeface="Calibri" charset="0"/>
                        </a:rPr>
                        <a:t>Taiwan</a:t>
                      </a:r>
                    </a:p>
                  </a:txBody>
                  <a:tcPr marL="4763" marR="4763" marT="4763" marB="0" anchor="b"/>
                </a:tc>
                <a:tc>
                  <a:txBody>
                    <a:bodyPr/>
                    <a:lstStyle/>
                    <a:p>
                      <a:pPr algn="ctr" fontAlgn="b"/>
                      <a:r>
                        <a:rPr lang="en-US" sz="800" b="0" i="0" u="none" strike="noStrike" dirty="0">
                          <a:solidFill>
                            <a:srgbClr val="000000"/>
                          </a:solidFill>
                          <a:effectLst/>
                          <a:latin typeface="Calibri" charset="0"/>
                        </a:rPr>
                        <a:t>Trade Secrets</a:t>
                      </a:r>
                    </a:p>
                  </a:txBody>
                  <a:tcPr marL="4763" marR="4763" marT="4763" marB="0" anchor="b"/>
                </a:tc>
                <a:tc>
                  <a:txBody>
                    <a:bodyPr/>
                    <a:lstStyle/>
                    <a:p>
                      <a:pPr algn="ctr" fontAlgn="b"/>
                      <a:r>
                        <a:rPr lang="fi-FI" sz="800" b="0" i="0" u="none" strike="noStrike">
                          <a:solidFill>
                            <a:srgbClr val="000000"/>
                          </a:solidFill>
                          <a:effectLst/>
                          <a:latin typeface="Calibri" charset="0"/>
                        </a:rPr>
                        <a:t>14-Jan-10</a:t>
                      </a:r>
                    </a:p>
                  </a:txBody>
                  <a:tcPr marL="4763" marR="4763" marT="4763"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Calibri" charset="0"/>
                        </a:rPr>
                        <a:t>Granted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sz="800" b="0" i="0" u="none" strike="noStrike">
                          <a:solidFill>
                            <a:srgbClr val="000000"/>
                          </a:solidFill>
                          <a:effectLst/>
                          <a:latin typeface="Calibri" charset="0"/>
                        </a:rPr>
                        <a:t>50,000</a:t>
                      </a:r>
                    </a:p>
                  </a:txBody>
                  <a:tcPr marL="4763" marR="4763" marT="4763" marB="0" anchor="b"/>
                </a:tc>
                <a:extLst>
                  <a:ext uri="{0D108BD9-81ED-4DB2-BD59-A6C34878D82A}">
                    <a16:rowId xmlns:a16="http://schemas.microsoft.com/office/drawing/2014/main" val="10016"/>
                  </a:ext>
                </a:extLst>
              </a:tr>
              <a:tr h="234614">
                <a:tc>
                  <a:txBody>
                    <a:bodyPr/>
                    <a:lstStyle/>
                    <a:p>
                      <a:pPr algn="r" fontAlgn="b"/>
                      <a:r>
                        <a:rPr lang="en-US" sz="700" b="0" i="0" u="none" strike="noStrike">
                          <a:solidFill>
                            <a:srgbClr val="000000"/>
                          </a:solidFill>
                          <a:effectLst/>
                          <a:latin typeface="Calibri" charset="0"/>
                        </a:rPr>
                        <a:t>17</a:t>
                      </a:r>
                    </a:p>
                  </a:txBody>
                  <a:tcPr marL="4763" marR="4763" marT="4763" marB="0" anchor="b"/>
                </a:tc>
                <a:tc>
                  <a:txBody>
                    <a:bodyPr/>
                    <a:lstStyle/>
                    <a:p>
                      <a:pPr algn="l" fontAlgn="b"/>
                      <a:r>
                        <a:rPr lang="en-US" sz="700" b="0" i="0" u="none" strike="noStrike" dirty="0">
                          <a:solidFill>
                            <a:srgbClr val="000000"/>
                          </a:solidFill>
                          <a:effectLst/>
                          <a:latin typeface="Calibri" charset="0"/>
                        </a:rPr>
                        <a:t>Too Marker Prods. v. </a:t>
                      </a:r>
                      <a:r>
                        <a:rPr lang="en-US" sz="700" b="0" i="0" u="none" strike="noStrike" dirty="0" err="1">
                          <a:solidFill>
                            <a:srgbClr val="000000"/>
                          </a:solidFill>
                          <a:effectLst/>
                          <a:latin typeface="Calibri" charset="0"/>
                        </a:rPr>
                        <a:t>Shinhan</a:t>
                      </a:r>
                      <a:r>
                        <a:rPr lang="en-US" sz="700" b="0" i="0" u="none" strike="noStrike" dirty="0">
                          <a:solidFill>
                            <a:srgbClr val="000000"/>
                          </a:solidFill>
                          <a:effectLst/>
                          <a:latin typeface="Calibri" charset="0"/>
                        </a:rPr>
                        <a:t> Art Materials, Inc., 2009 U.S. Dist. LEXIS 114504</a:t>
                      </a:r>
                    </a:p>
                  </a:txBody>
                  <a:tcPr marL="4763" marR="4763" marT="4763" marB="0" anchor="b"/>
                </a:tc>
                <a:tc>
                  <a:txBody>
                    <a:bodyPr/>
                    <a:lstStyle/>
                    <a:p>
                      <a:pPr algn="ctr" fontAlgn="b"/>
                      <a:r>
                        <a:rPr lang="en-US" sz="800" b="0" i="0" u="none" strike="noStrike" dirty="0">
                          <a:solidFill>
                            <a:srgbClr val="000000"/>
                          </a:solidFill>
                          <a:effectLst/>
                          <a:latin typeface="Calibri" charset="0"/>
                        </a:rPr>
                        <a:t>District of Oregon</a:t>
                      </a:r>
                    </a:p>
                  </a:txBody>
                  <a:tcPr marL="4763" marR="4763" marT="4763" marB="0" anchor="b"/>
                </a:tc>
                <a:tc>
                  <a:txBody>
                    <a:bodyPr/>
                    <a:lstStyle/>
                    <a:p>
                      <a:pPr algn="ctr" fontAlgn="b"/>
                      <a:r>
                        <a:rPr lang="en-US" sz="800" b="0" i="0" u="none" strike="noStrike" dirty="0">
                          <a:solidFill>
                            <a:srgbClr val="000000"/>
                          </a:solidFill>
                          <a:effectLst/>
                          <a:latin typeface="Calibri" charset="0"/>
                        </a:rPr>
                        <a:t>Korea</a:t>
                      </a:r>
                    </a:p>
                  </a:txBody>
                  <a:tcPr marL="4763" marR="4763" marT="4763" marB="0" anchor="b"/>
                </a:tc>
                <a:tc>
                  <a:txBody>
                    <a:bodyPr/>
                    <a:lstStyle/>
                    <a:p>
                      <a:pPr algn="ctr" fontAlgn="b"/>
                      <a:r>
                        <a:rPr lang="en-US" sz="800" b="0" i="0" u="none" strike="noStrike" dirty="0">
                          <a:solidFill>
                            <a:srgbClr val="000000"/>
                          </a:solidFill>
                          <a:effectLst/>
                          <a:latin typeface="Calibri" charset="0"/>
                        </a:rPr>
                        <a:t>Trademark</a:t>
                      </a:r>
                    </a:p>
                  </a:txBody>
                  <a:tcPr marL="4763" marR="4763" marT="4763" marB="0" anchor="b"/>
                </a:tc>
                <a:tc>
                  <a:txBody>
                    <a:bodyPr/>
                    <a:lstStyle/>
                    <a:p>
                      <a:pPr algn="ctr" fontAlgn="b"/>
                      <a:r>
                        <a:rPr lang="de-DE" sz="800" b="0" i="0" u="none" strike="noStrike" dirty="0">
                          <a:solidFill>
                            <a:srgbClr val="000000"/>
                          </a:solidFill>
                          <a:effectLst/>
                          <a:latin typeface="Calibri" charset="0"/>
                        </a:rPr>
                        <a:t>3-Dec-09</a:t>
                      </a: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Denied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N/A</a:t>
                      </a:r>
                      <a:endParaRPr lang="en-US" sz="800" b="0" i="0" u="none" strike="noStrike" dirty="0">
                        <a:solidFill>
                          <a:srgbClr val="000000"/>
                        </a:solidFill>
                        <a:effectLst/>
                        <a:latin typeface="Calibri" charset="0"/>
                      </a:endParaRPr>
                    </a:p>
                  </a:txBody>
                  <a:tcPr marL="4763" marR="4763" marT="4763" marB="0" anchor="b"/>
                </a:tc>
                <a:extLst>
                  <a:ext uri="{0D108BD9-81ED-4DB2-BD59-A6C34878D82A}">
                    <a16:rowId xmlns:a16="http://schemas.microsoft.com/office/drawing/2014/main" val="10017"/>
                  </a:ext>
                </a:extLst>
              </a:tr>
              <a:tr h="267653">
                <a:tc>
                  <a:txBody>
                    <a:bodyPr/>
                    <a:lstStyle/>
                    <a:p>
                      <a:pPr algn="r" fontAlgn="b"/>
                      <a:r>
                        <a:rPr lang="fi-FI" sz="700" b="0" i="0" u="none" strike="noStrike">
                          <a:solidFill>
                            <a:srgbClr val="000000"/>
                          </a:solidFill>
                          <a:effectLst/>
                          <a:latin typeface="Calibri" charset="0"/>
                        </a:rPr>
                        <a:t>18</a:t>
                      </a:r>
                    </a:p>
                  </a:txBody>
                  <a:tcPr marL="4763" marR="4763" marT="4763" marB="0" anchor="b"/>
                </a:tc>
                <a:tc>
                  <a:txBody>
                    <a:bodyPr/>
                    <a:lstStyle/>
                    <a:p>
                      <a:pPr algn="l" fontAlgn="b"/>
                      <a:r>
                        <a:rPr lang="de-DE" sz="700" b="0" i="0" u="none" strike="noStrike" dirty="0">
                          <a:solidFill>
                            <a:srgbClr val="000000"/>
                          </a:solidFill>
                          <a:effectLst/>
                          <a:latin typeface="Calibri" charset="0"/>
                        </a:rPr>
                        <a:t>Snap-On Inc. v. Robert Bosch, LLC, 2016 U.S. </a:t>
                      </a:r>
                      <a:r>
                        <a:rPr lang="de-DE" sz="700" b="0" i="0" u="none" strike="noStrike" dirty="0" err="1">
                          <a:solidFill>
                            <a:srgbClr val="000000"/>
                          </a:solidFill>
                          <a:effectLst/>
                          <a:latin typeface="Calibri" charset="0"/>
                        </a:rPr>
                        <a:t>Dist</a:t>
                      </a:r>
                      <a:r>
                        <a:rPr lang="de-DE" sz="700" b="0" i="0" u="none" strike="noStrike" dirty="0">
                          <a:solidFill>
                            <a:srgbClr val="000000"/>
                          </a:solidFill>
                          <a:effectLst/>
                          <a:latin typeface="Calibri" charset="0"/>
                        </a:rPr>
                        <a:t>. LEXIS 56465</a:t>
                      </a:r>
                      <a:br>
                        <a:rPr lang="de-DE" sz="700" b="0" i="0" u="none" strike="noStrike" dirty="0">
                          <a:solidFill>
                            <a:srgbClr val="000000"/>
                          </a:solidFill>
                          <a:effectLst/>
                          <a:latin typeface="Calibri" charset="0"/>
                        </a:rPr>
                      </a:br>
                      <a:r>
                        <a:rPr lang="de-DE" sz="700" b="0" i="0" u="none" strike="noStrike" dirty="0">
                          <a:solidFill>
                            <a:srgbClr val="000000"/>
                          </a:solidFill>
                          <a:effectLst/>
                          <a:latin typeface="Calibri" charset="0"/>
                        </a:rPr>
                        <a:t>09 CV 6914</a:t>
                      </a:r>
                    </a:p>
                  </a:txBody>
                  <a:tcPr marL="4763" marR="4763" marT="4763" marB="0" anchor="b"/>
                </a:tc>
                <a:tc>
                  <a:txBody>
                    <a:bodyPr/>
                    <a:lstStyle/>
                    <a:p>
                      <a:pPr algn="ctr" fontAlgn="b"/>
                      <a:r>
                        <a:rPr lang="en-US" sz="800" b="0" i="0" u="none" strike="noStrike" dirty="0">
                          <a:solidFill>
                            <a:srgbClr val="000000"/>
                          </a:solidFill>
                          <a:effectLst/>
                          <a:latin typeface="Calibri" charset="0"/>
                        </a:rPr>
                        <a:t>Northern District of Illinois</a:t>
                      </a:r>
                    </a:p>
                  </a:txBody>
                  <a:tcPr marL="4763" marR="4763" marT="4763" marB="0" anchor="b"/>
                </a:tc>
                <a:tc>
                  <a:txBody>
                    <a:bodyPr/>
                    <a:lstStyle/>
                    <a:p>
                      <a:pPr algn="ctr" fontAlgn="b"/>
                      <a:r>
                        <a:rPr lang="en-US" sz="800" b="0" i="0" u="none" strike="noStrike" dirty="0">
                          <a:solidFill>
                            <a:srgbClr val="000000"/>
                          </a:solidFill>
                          <a:effectLst/>
                          <a:latin typeface="Calibri" charset="0"/>
                        </a:rPr>
                        <a:t>German</a:t>
                      </a:r>
                    </a:p>
                  </a:txBody>
                  <a:tcPr marL="4763" marR="4763" marT="4763" marB="0" anchor="b"/>
                </a:tc>
                <a:tc>
                  <a:txBody>
                    <a:bodyPr/>
                    <a:lstStyle/>
                    <a:p>
                      <a:pPr algn="ctr" fontAlgn="b"/>
                      <a:r>
                        <a:rPr lang="en-US" sz="800" b="0" i="0" u="none" strike="noStrike" dirty="0">
                          <a:solidFill>
                            <a:srgbClr val="000000"/>
                          </a:solidFill>
                          <a:effectLst/>
                          <a:latin typeface="Calibri" charset="0"/>
                        </a:rPr>
                        <a:t>Patent</a:t>
                      </a:r>
                    </a:p>
                  </a:txBody>
                  <a:tcPr marL="4763" marR="4763" marT="4763" marB="0" anchor="b"/>
                </a:tc>
                <a:tc>
                  <a:txBody>
                    <a:bodyPr/>
                    <a:lstStyle/>
                    <a:p>
                      <a:pPr algn="ctr" fontAlgn="b"/>
                      <a:r>
                        <a:rPr lang="pt-BR" sz="800" b="0" i="0" u="none" strike="noStrike" dirty="0">
                          <a:solidFill>
                            <a:srgbClr val="000000"/>
                          </a:solidFill>
                          <a:effectLst/>
                          <a:latin typeface="Calibri" charset="0"/>
                        </a:rPr>
                        <a:t>4-Nov-09</a:t>
                      </a: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Denied</a:t>
                      </a:r>
                      <a:endParaRPr lang="en-US" sz="800" b="0" i="0" u="none" strike="noStrike" dirty="0">
                        <a:solidFill>
                          <a:srgbClr val="000000"/>
                        </a:solidFill>
                        <a:effectLst/>
                        <a:latin typeface="Calibri" charset="0"/>
                      </a:endParaRPr>
                    </a:p>
                  </a:txBody>
                  <a:tcPr marL="4763" marR="4763" marT="4763" marB="0" anchor="b"/>
                </a:tc>
                <a:tc>
                  <a:txBody>
                    <a:bodyPr/>
                    <a:lstStyle/>
                    <a:p>
                      <a:pPr algn="ctr" fontAlgn="b"/>
                      <a:r>
                        <a:rPr lang="en-US" altLang="zh-CN" sz="800" b="0" i="0" u="none" strike="noStrike" dirty="0">
                          <a:solidFill>
                            <a:srgbClr val="000000"/>
                          </a:solidFill>
                          <a:effectLst/>
                          <a:latin typeface="Calibri" charset="0"/>
                        </a:rPr>
                        <a:t>N/A</a:t>
                      </a:r>
                      <a:endParaRPr lang="en-US" sz="800" b="0" i="0" u="none" strike="noStrike" dirty="0">
                        <a:solidFill>
                          <a:srgbClr val="000000"/>
                        </a:solidFill>
                        <a:effectLst/>
                        <a:latin typeface="Calibri" charset="0"/>
                      </a:endParaRPr>
                    </a:p>
                  </a:txBody>
                  <a:tcPr marL="4763" marR="4763" marT="4763" marB="0" anchor="b"/>
                </a:tc>
                <a:extLst>
                  <a:ext uri="{0D108BD9-81ED-4DB2-BD59-A6C34878D82A}">
                    <a16:rowId xmlns:a16="http://schemas.microsoft.com/office/drawing/2014/main" val="10018"/>
                  </a:ext>
                </a:extLst>
              </a:tr>
            </a:tbl>
          </a:graphicData>
        </a:graphic>
      </p:graphicFrame>
      <p:sp>
        <p:nvSpPr>
          <p:cNvPr id="3" name="TextBox 2"/>
          <p:cNvSpPr txBox="1"/>
          <p:nvPr/>
        </p:nvSpPr>
        <p:spPr>
          <a:xfrm>
            <a:off x="628650" y="6357256"/>
            <a:ext cx="5645149" cy="300082"/>
          </a:xfrm>
          <a:prstGeom prst="rect">
            <a:avLst/>
          </a:prstGeom>
          <a:noFill/>
        </p:spPr>
        <p:txBody>
          <a:bodyPr wrap="square" rtlCol="0">
            <a:spAutoFit/>
          </a:bodyPr>
          <a:lstStyle/>
          <a:p>
            <a:r>
              <a:rPr lang="zh-CN" altLang="en-US" sz="675" dirty="0"/>
              <a:t>* </a:t>
            </a:r>
            <a:r>
              <a:rPr lang="en-US" altLang="zh-CN" sz="675" dirty="0"/>
              <a:t>Cases</a:t>
            </a:r>
            <a:r>
              <a:rPr lang="zh-CN" altLang="en-US" sz="675" dirty="0"/>
              <a:t> </a:t>
            </a:r>
            <a:r>
              <a:rPr lang="en-US" altLang="zh-CN" sz="675" dirty="0"/>
              <a:t>that</a:t>
            </a:r>
            <a:r>
              <a:rPr lang="zh-CN" altLang="en-US" sz="675" dirty="0"/>
              <a:t> </a:t>
            </a:r>
            <a:r>
              <a:rPr lang="en-US" altLang="zh-CN" sz="675" dirty="0"/>
              <a:t>are</a:t>
            </a:r>
            <a:r>
              <a:rPr lang="zh-CN" altLang="en-US" sz="675" dirty="0"/>
              <a:t> </a:t>
            </a:r>
            <a:r>
              <a:rPr lang="en-US" altLang="zh-CN" sz="675" dirty="0"/>
              <a:t>also</a:t>
            </a:r>
            <a:r>
              <a:rPr lang="zh-CN" altLang="en-US" sz="675" dirty="0"/>
              <a:t> </a:t>
            </a:r>
            <a:r>
              <a:rPr lang="en-US" altLang="zh-CN" sz="675" dirty="0"/>
              <a:t>mentioned</a:t>
            </a:r>
            <a:r>
              <a:rPr lang="zh-CN" altLang="en-US" sz="675" dirty="0"/>
              <a:t> </a:t>
            </a:r>
            <a:r>
              <a:rPr lang="en-US" altLang="zh-CN" sz="675" dirty="0"/>
              <a:t>in</a:t>
            </a:r>
            <a:r>
              <a:rPr lang="zh-CN" altLang="en-US" sz="675" dirty="0"/>
              <a:t> </a:t>
            </a:r>
            <a:r>
              <a:rPr lang="en-US" altLang="zh-CN" sz="675" dirty="0"/>
              <a:t>Marketa Trimble’s</a:t>
            </a:r>
            <a:r>
              <a:rPr lang="zh-CN" altLang="en-US" sz="675" dirty="0"/>
              <a:t> </a:t>
            </a:r>
            <a:r>
              <a:rPr lang="en-US" altLang="zh-CN" sz="675" dirty="0"/>
              <a:t>article</a:t>
            </a:r>
            <a:r>
              <a:rPr lang="zh-CN" altLang="en-US" sz="675" dirty="0"/>
              <a:t> </a:t>
            </a:r>
            <a:r>
              <a:rPr lang="en-US" altLang="zh-CN" sz="675" dirty="0"/>
              <a:t>(</a:t>
            </a:r>
            <a:r>
              <a:rPr lang="en-US" sz="675" dirty="0"/>
              <a:t>Marketa Trimble, </a:t>
            </a:r>
            <a:r>
              <a:rPr lang="en-US" sz="675" i="1" dirty="0">
                <a:hlinkClick r:id="rId2"/>
              </a:rPr>
              <a:t>Temporary Restraining Orders to Enforce Intellectual Property Rights at Trade Shows: An Empirical Study</a:t>
            </a:r>
            <a:r>
              <a:rPr lang="en-US" sz="675" dirty="0"/>
              <a:t>, 83 </a:t>
            </a:r>
            <a:r>
              <a:rPr lang="en-US" sz="675" cap="small" dirty="0"/>
              <a:t>Brook. L. Rev. __ </a:t>
            </a:r>
            <a:r>
              <a:rPr lang="en-US" sz="675" dirty="0"/>
              <a:t>(forthcoming 2018)</a:t>
            </a:r>
            <a:r>
              <a:rPr lang="en-US" altLang="zh-CN" sz="675" dirty="0"/>
              <a:t>)</a:t>
            </a:r>
            <a:r>
              <a:rPr lang="en-US" sz="675" dirty="0"/>
              <a:t>.</a:t>
            </a:r>
          </a:p>
        </p:txBody>
      </p:sp>
      <p:sp>
        <p:nvSpPr>
          <p:cNvPr id="5" name="Title 4"/>
          <p:cNvSpPr>
            <a:spLocks noGrp="1"/>
          </p:cNvSpPr>
          <p:nvPr>
            <p:ph type="title"/>
          </p:nvPr>
        </p:nvSpPr>
        <p:spPr>
          <a:xfrm>
            <a:off x="600074" y="168635"/>
            <a:ext cx="7886700" cy="1325563"/>
          </a:xfrm>
        </p:spPr>
        <p:txBody>
          <a:bodyPr/>
          <a:lstStyle/>
          <a:p>
            <a:r>
              <a:rPr lang="en-US" altLang="zh-CN" sz="3200" dirty="0"/>
              <a:t>Trade</a:t>
            </a:r>
            <a:r>
              <a:rPr lang="zh-CN" altLang="en-US" sz="3200" dirty="0"/>
              <a:t> </a:t>
            </a:r>
            <a:r>
              <a:rPr lang="en-US" altLang="zh-CN" sz="3200" dirty="0"/>
              <a:t>Show-Related</a:t>
            </a:r>
            <a:r>
              <a:rPr lang="zh-CN" altLang="en-US" sz="3200" dirty="0"/>
              <a:t> </a:t>
            </a:r>
            <a:r>
              <a:rPr lang="en-US" altLang="zh-CN" sz="3200" dirty="0"/>
              <a:t>TRO</a:t>
            </a:r>
            <a:r>
              <a:rPr lang="zh-CN" altLang="en-US" sz="3200" dirty="0"/>
              <a:t> </a:t>
            </a:r>
            <a:r>
              <a:rPr lang="en-US" altLang="zh-CN" sz="3200" dirty="0"/>
              <a:t>Cases</a:t>
            </a:r>
            <a:r>
              <a:rPr lang="zh-CN" altLang="en-US" sz="3200" dirty="0"/>
              <a:t> </a:t>
            </a:r>
            <a:r>
              <a:rPr lang="en-US" altLang="zh-CN" sz="3200" dirty="0"/>
              <a:t>Filed</a:t>
            </a:r>
            <a:r>
              <a:rPr lang="zh-CN" altLang="en-US" sz="3200" dirty="0"/>
              <a:t> </a:t>
            </a:r>
            <a:r>
              <a:rPr lang="en-US" altLang="zh-CN" sz="3200" dirty="0"/>
              <a:t>in</a:t>
            </a:r>
            <a:r>
              <a:rPr lang="zh-CN" altLang="en-US" sz="3200" dirty="0"/>
              <a:t> </a:t>
            </a:r>
            <a:r>
              <a:rPr lang="en-US" altLang="zh-CN" sz="3200" dirty="0"/>
              <a:t>U.S.</a:t>
            </a:r>
            <a:r>
              <a:rPr lang="zh-CN" altLang="en-US" sz="3200" dirty="0"/>
              <a:t> </a:t>
            </a:r>
            <a:r>
              <a:rPr lang="en-US" altLang="zh-CN" sz="3200" dirty="0"/>
              <a:t>District</a:t>
            </a:r>
            <a:r>
              <a:rPr lang="zh-CN" altLang="en-US" sz="3200" dirty="0"/>
              <a:t>  </a:t>
            </a:r>
            <a:r>
              <a:rPr lang="en-US" altLang="zh-CN" sz="3200" dirty="0"/>
              <a:t>Courts</a:t>
            </a:r>
            <a:r>
              <a:rPr lang="zh-CN" altLang="en-US" sz="3200" dirty="0"/>
              <a:t> </a:t>
            </a:r>
            <a:r>
              <a:rPr lang="en-US" altLang="zh-CN" sz="3200" dirty="0"/>
              <a:t>2009-2018</a:t>
            </a:r>
            <a:endParaRPr lang="en-US" dirty="0"/>
          </a:p>
        </p:txBody>
      </p:sp>
    </p:spTree>
    <p:extLst>
      <p:ext uri="{BB962C8B-B14F-4D97-AF65-F5344CB8AC3E}">
        <p14:creationId xmlns:p14="http://schemas.microsoft.com/office/powerpoint/2010/main" val="877957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nvPr>
        </p:nvGraphicFramePr>
        <p:xfrm>
          <a:off x="1376180" y="1522534"/>
          <a:ext cx="6180809" cy="35682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5395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FD25-E1E9-4654-8ACC-67E1C7DC2D62}"/>
              </a:ext>
            </a:extLst>
          </p:cNvPr>
          <p:cNvSpPr>
            <a:spLocks noGrp="1"/>
          </p:cNvSpPr>
          <p:nvPr>
            <p:ph type="title"/>
          </p:nvPr>
        </p:nvSpPr>
        <p:spPr/>
        <p:txBody>
          <a:bodyPr/>
          <a:lstStyle/>
          <a:p>
            <a:r>
              <a:rPr lang="en-US" dirty="0"/>
              <a:t>Tentative Conclusions	</a:t>
            </a:r>
          </a:p>
        </p:txBody>
      </p:sp>
      <p:sp>
        <p:nvSpPr>
          <p:cNvPr id="3" name="Content Placeholder 2">
            <a:extLst>
              <a:ext uri="{FF2B5EF4-FFF2-40B4-BE49-F238E27FC236}">
                <a16:creationId xmlns:a16="http://schemas.microsoft.com/office/drawing/2014/main" id="{089A7C27-AB4A-44CE-B07D-A72D91D40282}"/>
              </a:ext>
            </a:extLst>
          </p:cNvPr>
          <p:cNvSpPr>
            <a:spLocks noGrp="1"/>
          </p:cNvSpPr>
          <p:nvPr>
            <p:ph idx="1"/>
          </p:nvPr>
        </p:nvSpPr>
        <p:spPr>
          <a:xfrm>
            <a:off x="628650" y="1457609"/>
            <a:ext cx="8167007" cy="4769020"/>
          </a:xfrm>
        </p:spPr>
        <p:txBody>
          <a:bodyPr>
            <a:normAutofit fontScale="92500" lnSpcReduction="20000"/>
          </a:bodyPr>
          <a:lstStyle/>
          <a:p>
            <a:r>
              <a:rPr lang="en-US" sz="2500" dirty="0"/>
              <a:t>In China –</a:t>
            </a:r>
          </a:p>
          <a:p>
            <a:pPr lvl="1"/>
            <a:r>
              <a:rPr lang="en-US" sz="2100" dirty="0"/>
              <a:t>Blue Sky Type Efforts: Low deterrence, high utilization, informal (inexpensive?)</a:t>
            </a:r>
          </a:p>
          <a:p>
            <a:pPr lvl="2"/>
            <a:r>
              <a:rPr lang="en-US" dirty="0"/>
              <a:t>Failed to deliver on promise of reducing local protectionism</a:t>
            </a:r>
          </a:p>
          <a:p>
            <a:pPr lvl="2"/>
            <a:r>
              <a:rPr lang="en-US" dirty="0"/>
              <a:t>Non-deterrent remedy</a:t>
            </a:r>
          </a:p>
          <a:p>
            <a:pPr lvl="2"/>
            <a:r>
              <a:rPr lang="en-US" dirty="0"/>
              <a:t>Are trade fair sui generis mechanisms as implemented a Chinese legal “dinosaur” when compared to an increasingly expert judiciary in China with the largest docket in the world? </a:t>
            </a:r>
          </a:p>
          <a:p>
            <a:pPr lvl="1"/>
            <a:r>
              <a:rPr lang="en-US" sz="2100" dirty="0"/>
              <a:t>Civil Infringement: Little used for TRO-type remedies</a:t>
            </a:r>
          </a:p>
          <a:p>
            <a:pPr lvl="2"/>
            <a:r>
              <a:rPr lang="en-US" dirty="0"/>
              <a:t>Little overall use of TRO’s/preliminary injunctions</a:t>
            </a:r>
          </a:p>
          <a:p>
            <a:pPr lvl="3"/>
            <a:r>
              <a:rPr lang="en-US" dirty="0"/>
              <a:t>Lack of transparency</a:t>
            </a:r>
          </a:p>
          <a:p>
            <a:pPr lvl="2"/>
            <a:r>
              <a:rPr lang="en-US" dirty="0"/>
              <a:t>More extensive secondary liability for trade fair organizers/sponsors than in the US</a:t>
            </a:r>
          </a:p>
          <a:p>
            <a:pPr lvl="1"/>
            <a:r>
              <a:rPr lang="en-US" sz="2300" dirty="0"/>
              <a:t>Trade Fairs do remain important sources of information for evidence gathering/defeating non-use allegations/proof of infringement as an “offer for sale” in the Chinese courts.</a:t>
            </a:r>
          </a:p>
          <a:p>
            <a:r>
              <a:rPr lang="en-US" sz="2500" dirty="0"/>
              <a:t>In United States</a:t>
            </a:r>
          </a:p>
          <a:p>
            <a:pPr lvl="1"/>
            <a:r>
              <a:rPr lang="en-US" sz="2100" dirty="0"/>
              <a:t>Chinese defendants are an important part of the trade fair / TRO docket</a:t>
            </a:r>
          </a:p>
          <a:p>
            <a:pPr lvl="1"/>
            <a:r>
              <a:rPr lang="en-US" sz="2100" dirty="0"/>
              <a:t>Little data on how much US companies utilize the Chinese system and/or consciously choose US remedies in lieu of Chinese sui generis or civil remedies. </a:t>
            </a:r>
          </a:p>
        </p:txBody>
      </p:sp>
    </p:spTree>
    <p:extLst>
      <p:ext uri="{BB962C8B-B14F-4D97-AF65-F5344CB8AC3E}">
        <p14:creationId xmlns:p14="http://schemas.microsoft.com/office/powerpoint/2010/main" val="771667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8935" y="2513240"/>
            <a:ext cx="7886700" cy="1325563"/>
          </a:xfrm>
        </p:spPr>
        <p:txBody>
          <a:bodyPr>
            <a:normAutofit/>
          </a:bodyPr>
          <a:lstStyle/>
          <a:p>
            <a:r>
              <a:rPr lang="en-US" sz="3600" dirty="0"/>
              <a:t>The End!</a:t>
            </a:r>
          </a:p>
        </p:txBody>
      </p:sp>
    </p:spTree>
    <p:extLst>
      <p:ext uri="{BB962C8B-B14F-4D97-AF65-F5344CB8AC3E}">
        <p14:creationId xmlns:p14="http://schemas.microsoft.com/office/powerpoint/2010/main" val="759978655"/>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15150</TotalTime>
  <Words>3665</Words>
  <Application>Microsoft Office PowerPoint</Application>
  <PresentationFormat>On-screen Show (4:3)</PresentationFormat>
  <Paragraphs>388</Paragraphs>
  <Slides>37</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7" baseType="lpstr">
      <vt:lpstr>SimSun</vt:lpstr>
      <vt:lpstr>SimSun</vt:lpstr>
      <vt:lpstr>Arial</vt:lpstr>
      <vt:lpstr>Calibri</vt:lpstr>
      <vt:lpstr>Calibri Light</vt:lpstr>
      <vt:lpstr>Courier New</vt:lpstr>
      <vt:lpstr>Times New Roman</vt:lpstr>
      <vt:lpstr>Office Theme</vt:lpstr>
      <vt:lpstr>Image</vt:lpstr>
      <vt:lpstr>Bitmap Image</vt:lpstr>
      <vt:lpstr>Nothing But Blue Skies? — The Unredeemed Promise of IP Enforcement at China’s Trade Fairs</vt:lpstr>
      <vt:lpstr>PowerPoint Presentation</vt:lpstr>
      <vt:lpstr>History of Trade Fair Enforcement</vt:lpstr>
      <vt:lpstr>Phase 1 –  “Abro” Case</vt:lpstr>
      <vt:lpstr>But Limited Availability</vt:lpstr>
      <vt:lpstr>ABRO Case</vt:lpstr>
      <vt:lpstr>ABRO in Congress</vt:lpstr>
      <vt:lpstr>Phase 2: “Blue Sky” Protection Measures for Intellectual Property Rights During Exhibitions (2006)</vt:lpstr>
      <vt:lpstr>Protection Measures for Intellectual Property Rights During Exhibitions</vt:lpstr>
      <vt:lpstr>PowerPoint Presentation</vt:lpstr>
      <vt:lpstr>Local Rules in Response to the “Blue Sky” (Beijing)(Effective 03/01/2008)</vt:lpstr>
      <vt:lpstr>Local Rules in Response to the “Blue Sky” (Beijing)</vt:lpstr>
      <vt:lpstr>Local Rules in Response to the “Blue Sky” (Guangzhou - Canton) (Effective 10/01 2009)</vt:lpstr>
      <vt:lpstr>Local Rules in Response to the “Blue Sky” (Guangzhou)</vt:lpstr>
      <vt:lpstr>Local Rules in Response to the “Blue Sky” (Yiwu, Zhejiang) (Effective 10/20/2011)</vt:lpstr>
      <vt:lpstr>Local Rules in Response to the “Blue Sky” (Yiwu, Zhejiang)</vt:lpstr>
      <vt:lpstr>IP Investigations and Decisions made at Canton Trade Fair</vt:lpstr>
      <vt:lpstr>What Blue Sky Delivered….</vt:lpstr>
      <vt:lpstr>Phase 3: Unredeemed Judicial Reform + Limited Blue Sky Impact</vt:lpstr>
      <vt:lpstr>Number of IP Infringement Cases (by judicial procedure) </vt:lpstr>
      <vt:lpstr>Trade Fair IP Cases Visualized</vt:lpstr>
      <vt:lpstr>Trade Fair IP Infringement Cases By Jurisdiction</vt:lpstr>
      <vt:lpstr>Number of Cases Tried Over Years</vt:lpstr>
      <vt:lpstr>Trademark Cases</vt:lpstr>
      <vt:lpstr>Patent Cases that Involve Sponsor Liability</vt:lpstr>
      <vt:lpstr>PowerPoint Presentation</vt:lpstr>
      <vt:lpstr>Provisional Measures in China (2013)</vt:lpstr>
      <vt:lpstr>Provisional Measures in China (2013)</vt:lpstr>
      <vt:lpstr>BUT… see Yangzhou Jinli Electric Tools Ltd. v. Grey Power Tool (Suzhou) Co.1</vt:lpstr>
      <vt:lpstr>But see…</vt:lpstr>
      <vt:lpstr>Trade Fair Litigation Functioning as an Evidence Investigation/Quasi-Discovery Mechanism</vt:lpstr>
      <vt:lpstr>Research Method and Limitations</vt:lpstr>
      <vt:lpstr>Phase 3 ½: Trade Show-Related TRO Cases in the United States</vt:lpstr>
      <vt:lpstr>Trade Show-Related TRO Cases Filed in U.S. District  Courts 2009-2018</vt:lpstr>
      <vt:lpstr>PowerPoint Presentation</vt:lpstr>
      <vt:lpstr>Tentative Conclusions </vt:lpstr>
      <vt:lpstr>The End!</vt:lpstr>
    </vt:vector>
  </TitlesOfParts>
  <Company>M. Seth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Slide</dc:title>
  <dc:creator>Schwartz M. Paul</dc:creator>
  <cp:lastModifiedBy>Mark Cohen</cp:lastModifiedBy>
  <cp:revision>271</cp:revision>
  <dcterms:modified xsi:type="dcterms:W3CDTF">2018-11-09T03:17:55Z</dcterms:modified>
</cp:coreProperties>
</file>